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0"/>
  </p:notesMasterIdLst>
  <p:sldIdLst>
    <p:sldId id="256" r:id="rId2"/>
    <p:sldId id="262" r:id="rId3"/>
    <p:sldId id="297" r:id="rId4"/>
    <p:sldId id="260" r:id="rId5"/>
    <p:sldId id="298" r:id="rId6"/>
    <p:sldId id="299" r:id="rId7"/>
    <p:sldId id="335" r:id="rId8"/>
    <p:sldId id="301" r:id="rId9"/>
    <p:sldId id="302" r:id="rId10"/>
    <p:sldId id="261" r:id="rId11"/>
    <p:sldId id="333" r:id="rId12"/>
    <p:sldId id="334" r:id="rId13"/>
    <p:sldId id="303" r:id="rId14"/>
    <p:sldId id="264" r:id="rId15"/>
    <p:sldId id="304" r:id="rId16"/>
    <p:sldId id="268" r:id="rId17"/>
    <p:sldId id="269" r:id="rId18"/>
    <p:sldId id="305" r:id="rId19"/>
    <p:sldId id="265" r:id="rId20"/>
    <p:sldId id="270" r:id="rId21"/>
    <p:sldId id="306" r:id="rId22"/>
    <p:sldId id="272" r:id="rId23"/>
    <p:sldId id="266" r:id="rId24"/>
    <p:sldId id="274" r:id="rId25"/>
    <p:sldId id="267" r:id="rId26"/>
    <p:sldId id="309" r:id="rId27"/>
    <p:sldId id="275" r:id="rId28"/>
    <p:sldId id="337" r:id="rId29"/>
    <p:sldId id="276" r:id="rId30"/>
    <p:sldId id="311" r:id="rId31"/>
    <p:sldId id="277" r:id="rId32"/>
    <p:sldId id="312" r:id="rId33"/>
    <p:sldId id="279" r:id="rId34"/>
    <p:sldId id="280" r:id="rId35"/>
    <p:sldId id="313" r:id="rId36"/>
    <p:sldId id="314" r:id="rId37"/>
    <p:sldId id="281" r:id="rId38"/>
    <p:sldId id="282" r:id="rId39"/>
    <p:sldId id="315" r:id="rId40"/>
    <p:sldId id="283" r:id="rId41"/>
    <p:sldId id="316" r:id="rId42"/>
    <p:sldId id="284" r:id="rId43"/>
    <p:sldId id="285" r:id="rId44"/>
    <p:sldId id="318" r:id="rId45"/>
    <p:sldId id="287" r:id="rId46"/>
    <p:sldId id="288" r:id="rId47"/>
    <p:sldId id="319" r:id="rId48"/>
    <p:sldId id="336"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C3CE6CD-EA49-464C-B98C-D1213386CE76}">
          <p14:sldIdLst>
            <p14:sldId id="256"/>
          </p14:sldIdLst>
        </p14:section>
        <p14:section name="Characteristics of Leaders" id="{362EE39C-262B-2B4E-912D-4617A491D2A2}">
          <p14:sldIdLst>
            <p14:sldId id="262"/>
            <p14:sldId id="297"/>
            <p14:sldId id="260"/>
            <p14:sldId id="298"/>
            <p14:sldId id="299"/>
            <p14:sldId id="335"/>
            <p14:sldId id="301"/>
            <p14:sldId id="302"/>
            <p14:sldId id="261"/>
            <p14:sldId id="333"/>
            <p14:sldId id="334"/>
            <p14:sldId id="303"/>
            <p14:sldId id="264"/>
            <p14:sldId id="304"/>
            <p14:sldId id="268"/>
            <p14:sldId id="269"/>
            <p14:sldId id="305"/>
            <p14:sldId id="265"/>
            <p14:sldId id="270"/>
            <p14:sldId id="306"/>
            <p14:sldId id="272"/>
          </p14:sldIdLst>
        </p14:section>
        <p14:section name="Leadership Styles" id="{E79DB7C3-EC16-A84A-948A-047B68A20A00}">
          <p14:sldIdLst>
            <p14:sldId id="266"/>
            <p14:sldId id="274"/>
            <p14:sldId id="267"/>
            <p14:sldId id="309"/>
            <p14:sldId id="275"/>
            <p14:sldId id="337"/>
            <p14:sldId id="276"/>
            <p14:sldId id="311"/>
            <p14:sldId id="277"/>
            <p14:sldId id="312"/>
            <p14:sldId id="279"/>
            <p14:sldId id="280"/>
            <p14:sldId id="313"/>
            <p14:sldId id="314"/>
            <p14:sldId id="281"/>
            <p14:sldId id="282"/>
            <p14:sldId id="315"/>
            <p14:sldId id="283"/>
            <p14:sldId id="316"/>
            <p14:sldId id="284"/>
            <p14:sldId id="285"/>
            <p14:sldId id="318"/>
            <p14:sldId id="287"/>
            <p14:sldId id="288"/>
            <p14:sldId id="319"/>
            <p14:sldId id="33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73" autoAdjust="0"/>
  </p:normalViewPr>
  <p:slideViewPr>
    <p:cSldViewPr snapToGrid="0" snapToObjects="1">
      <p:cViewPr varScale="1">
        <p:scale>
          <a:sx n="63" d="100"/>
          <a:sy n="63" d="100"/>
        </p:scale>
        <p:origin x="159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0AF18-7D80-4D4C-8A64-81CF48F20FB9}"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FB7B6B38-D56B-5448-8F14-3D70BB597EE5}">
      <dgm:prSet phldrT="[Text]" custT="1"/>
      <dgm:spPr/>
      <dgm:t>
        <a:bodyPr/>
        <a:lstStyle/>
        <a:p>
          <a:r>
            <a:rPr lang="en-US" sz="2400" b="1" dirty="0"/>
            <a:t>Intelligence</a:t>
          </a:r>
        </a:p>
      </dgm:t>
    </dgm:pt>
    <dgm:pt modelId="{49365AED-D092-754E-9CAB-D0F3784EB7D8}" type="parTrans" cxnId="{5F789650-B54D-4D41-B776-360D0DF9D4E8}">
      <dgm:prSet/>
      <dgm:spPr/>
      <dgm:t>
        <a:bodyPr/>
        <a:lstStyle/>
        <a:p>
          <a:endParaRPr lang="en-US"/>
        </a:p>
      </dgm:t>
    </dgm:pt>
    <dgm:pt modelId="{A92622EF-A5BE-794D-9A91-2121D4F7C900}" type="sibTrans" cxnId="{5F789650-B54D-4D41-B776-360D0DF9D4E8}">
      <dgm:prSet/>
      <dgm:spPr/>
      <dgm:t>
        <a:bodyPr/>
        <a:lstStyle/>
        <a:p>
          <a:endParaRPr lang="en-US"/>
        </a:p>
      </dgm:t>
    </dgm:pt>
    <dgm:pt modelId="{7013149C-560A-5543-A337-A7356D3F2AF0}">
      <dgm:prSet custT="1"/>
      <dgm:spPr/>
      <dgm:t>
        <a:bodyPr/>
        <a:lstStyle/>
        <a:p>
          <a:r>
            <a:rPr lang="en-US" sz="2400" b="1" dirty="0"/>
            <a:t>Drive</a:t>
          </a:r>
        </a:p>
      </dgm:t>
    </dgm:pt>
    <dgm:pt modelId="{4C761A4A-01C9-3444-BBD1-0A5C004DDA87}" type="parTrans" cxnId="{74C78582-0090-BE4E-869B-73EC2C56FF4A}">
      <dgm:prSet/>
      <dgm:spPr/>
      <dgm:t>
        <a:bodyPr/>
        <a:lstStyle/>
        <a:p>
          <a:endParaRPr lang="en-US"/>
        </a:p>
      </dgm:t>
    </dgm:pt>
    <dgm:pt modelId="{08E7045E-E6EE-DC48-9B96-694A27AB9A88}" type="sibTrans" cxnId="{74C78582-0090-BE4E-869B-73EC2C56FF4A}">
      <dgm:prSet/>
      <dgm:spPr/>
      <dgm:t>
        <a:bodyPr/>
        <a:lstStyle/>
        <a:p>
          <a:endParaRPr lang="en-US"/>
        </a:p>
      </dgm:t>
    </dgm:pt>
    <dgm:pt modelId="{E1E8648B-B7B2-E04E-9D95-32CC30F23D18}">
      <dgm:prSet custT="1"/>
      <dgm:spPr/>
      <dgm:t>
        <a:bodyPr/>
        <a:lstStyle/>
        <a:p>
          <a:r>
            <a:rPr lang="en-US" sz="2400" b="1" dirty="0"/>
            <a:t>Self Confidence</a:t>
          </a:r>
        </a:p>
      </dgm:t>
    </dgm:pt>
    <dgm:pt modelId="{AE92A010-229F-6744-89A6-4190AA2E630D}" type="parTrans" cxnId="{B070233F-BD49-8847-B8ED-B516378C323B}">
      <dgm:prSet/>
      <dgm:spPr/>
      <dgm:t>
        <a:bodyPr/>
        <a:lstStyle/>
        <a:p>
          <a:endParaRPr lang="en-US"/>
        </a:p>
      </dgm:t>
    </dgm:pt>
    <dgm:pt modelId="{2EF07C77-CDEF-2E4F-BDF8-4A6F146EDF7C}" type="sibTrans" cxnId="{B070233F-BD49-8847-B8ED-B516378C323B}">
      <dgm:prSet/>
      <dgm:spPr/>
      <dgm:t>
        <a:bodyPr/>
        <a:lstStyle/>
        <a:p>
          <a:endParaRPr lang="en-US"/>
        </a:p>
      </dgm:t>
    </dgm:pt>
    <dgm:pt modelId="{5A6E37FB-C5A4-9840-9148-F2A38A20FD18}">
      <dgm:prSet custT="1"/>
      <dgm:spPr/>
      <dgm:t>
        <a:bodyPr/>
        <a:lstStyle/>
        <a:p>
          <a:r>
            <a:rPr lang="en-US" sz="2400" b="1" dirty="0"/>
            <a:t>Other Characteristics</a:t>
          </a:r>
        </a:p>
      </dgm:t>
    </dgm:pt>
    <dgm:pt modelId="{1D46EAF4-51AB-9A41-8ABB-03CBA6633D1A}" type="parTrans" cxnId="{5583A818-22D0-ED48-BEC1-9EE66DB42EE2}">
      <dgm:prSet/>
      <dgm:spPr/>
      <dgm:t>
        <a:bodyPr/>
        <a:lstStyle/>
        <a:p>
          <a:endParaRPr lang="en-US"/>
        </a:p>
      </dgm:t>
    </dgm:pt>
    <dgm:pt modelId="{E5011974-F123-BD47-BADB-AA8BF7730049}" type="sibTrans" cxnId="{5583A818-22D0-ED48-BEC1-9EE66DB42EE2}">
      <dgm:prSet/>
      <dgm:spPr/>
      <dgm:t>
        <a:bodyPr/>
        <a:lstStyle/>
        <a:p>
          <a:endParaRPr lang="en-US"/>
        </a:p>
      </dgm:t>
    </dgm:pt>
    <dgm:pt modelId="{DA3BBA33-A9B5-A84A-9FE7-22FD70A2D8F0}">
      <dgm:prSet custT="1"/>
      <dgm:spPr/>
      <dgm:t>
        <a:bodyPr/>
        <a:lstStyle/>
        <a:p>
          <a:r>
            <a:rPr lang="en-US" sz="2400" b="1" dirty="0"/>
            <a:t>Motivation</a:t>
          </a:r>
        </a:p>
      </dgm:t>
    </dgm:pt>
    <dgm:pt modelId="{91388289-89F0-8C41-AA4F-5D36D740D1BD}" type="parTrans" cxnId="{A0AA50F8-7066-4243-86A6-A6CAE0891104}">
      <dgm:prSet/>
      <dgm:spPr/>
      <dgm:t>
        <a:bodyPr/>
        <a:lstStyle/>
        <a:p>
          <a:endParaRPr lang="en-US"/>
        </a:p>
      </dgm:t>
    </dgm:pt>
    <dgm:pt modelId="{06793630-AEEA-BC4C-8296-12E3D1DA4389}" type="sibTrans" cxnId="{A0AA50F8-7066-4243-86A6-A6CAE0891104}">
      <dgm:prSet/>
      <dgm:spPr/>
      <dgm:t>
        <a:bodyPr/>
        <a:lstStyle/>
        <a:p>
          <a:endParaRPr lang="en-US"/>
        </a:p>
      </dgm:t>
    </dgm:pt>
    <dgm:pt modelId="{E9F2586B-9D1E-494B-B591-F0D7F6D7143C}">
      <dgm:prSet custT="1"/>
      <dgm:spPr/>
      <dgm:t>
        <a:bodyPr/>
        <a:lstStyle/>
        <a:p>
          <a:r>
            <a:rPr lang="en-US" sz="2400" b="1" dirty="0"/>
            <a:t>Integrity</a:t>
          </a:r>
        </a:p>
      </dgm:t>
    </dgm:pt>
    <dgm:pt modelId="{18F10711-3255-5441-AE91-BB10F36C817B}" type="parTrans" cxnId="{75913E7A-E199-224C-B498-79B14055CF47}">
      <dgm:prSet/>
      <dgm:spPr/>
      <dgm:t>
        <a:bodyPr/>
        <a:lstStyle/>
        <a:p>
          <a:endParaRPr lang="en-US"/>
        </a:p>
      </dgm:t>
    </dgm:pt>
    <dgm:pt modelId="{E4AE58B3-29B5-8246-9B84-A4436098614E}" type="sibTrans" cxnId="{75913E7A-E199-224C-B498-79B14055CF47}">
      <dgm:prSet/>
      <dgm:spPr/>
      <dgm:t>
        <a:bodyPr/>
        <a:lstStyle/>
        <a:p>
          <a:endParaRPr lang="en-US"/>
        </a:p>
      </dgm:t>
    </dgm:pt>
    <dgm:pt modelId="{0714E745-43FA-2643-8FBA-7856EC705076}">
      <dgm:prSet custT="1"/>
      <dgm:spPr/>
      <dgm:t>
        <a:bodyPr/>
        <a:lstStyle/>
        <a:p>
          <a:r>
            <a:rPr lang="en-US" sz="2400" b="1" dirty="0"/>
            <a:t>Expertise</a:t>
          </a:r>
        </a:p>
      </dgm:t>
    </dgm:pt>
    <dgm:pt modelId="{BC3DD866-8E1E-7644-A58F-00A335764BBB}" type="parTrans" cxnId="{F406E326-B37C-BB4E-91AE-F108ED64D4EC}">
      <dgm:prSet/>
      <dgm:spPr/>
      <dgm:t>
        <a:bodyPr/>
        <a:lstStyle/>
        <a:p>
          <a:endParaRPr lang="en-US"/>
        </a:p>
      </dgm:t>
    </dgm:pt>
    <dgm:pt modelId="{010040CF-BAF7-D043-B8E9-165DC1A38814}" type="sibTrans" cxnId="{F406E326-B37C-BB4E-91AE-F108ED64D4EC}">
      <dgm:prSet/>
      <dgm:spPr/>
      <dgm:t>
        <a:bodyPr/>
        <a:lstStyle/>
        <a:p>
          <a:endParaRPr lang="en-US"/>
        </a:p>
      </dgm:t>
    </dgm:pt>
    <dgm:pt modelId="{A508F960-1CEE-5343-832C-BB047B8F8215}" type="pres">
      <dgm:prSet presAssocID="{CAE0AF18-7D80-4D4C-8A64-81CF48F20FB9}" presName="linear" presStyleCnt="0">
        <dgm:presLayoutVars>
          <dgm:dir/>
          <dgm:animLvl val="lvl"/>
          <dgm:resizeHandles val="exact"/>
        </dgm:presLayoutVars>
      </dgm:prSet>
      <dgm:spPr/>
    </dgm:pt>
    <dgm:pt modelId="{96BEE1D0-AD2C-6745-B996-6ED5A4CBD390}" type="pres">
      <dgm:prSet presAssocID="{FB7B6B38-D56B-5448-8F14-3D70BB597EE5}" presName="parentLin" presStyleCnt="0"/>
      <dgm:spPr/>
    </dgm:pt>
    <dgm:pt modelId="{C5692399-22F7-C048-A091-9ECA6B58A50B}" type="pres">
      <dgm:prSet presAssocID="{FB7B6B38-D56B-5448-8F14-3D70BB597EE5}" presName="parentLeftMargin" presStyleLbl="node1" presStyleIdx="0" presStyleCnt="7"/>
      <dgm:spPr/>
    </dgm:pt>
    <dgm:pt modelId="{D1B82729-9050-C74B-B52E-E0A9670B9C11}" type="pres">
      <dgm:prSet presAssocID="{FB7B6B38-D56B-5448-8F14-3D70BB597EE5}" presName="parentText" presStyleLbl="node1" presStyleIdx="0" presStyleCnt="7">
        <dgm:presLayoutVars>
          <dgm:chMax val="0"/>
          <dgm:bulletEnabled val="1"/>
        </dgm:presLayoutVars>
      </dgm:prSet>
      <dgm:spPr/>
    </dgm:pt>
    <dgm:pt modelId="{63448266-EBA6-D342-9129-919878494907}" type="pres">
      <dgm:prSet presAssocID="{FB7B6B38-D56B-5448-8F14-3D70BB597EE5}" presName="negativeSpace" presStyleCnt="0"/>
      <dgm:spPr/>
    </dgm:pt>
    <dgm:pt modelId="{C6068149-DD12-4944-9F87-7CEB6435C62C}" type="pres">
      <dgm:prSet presAssocID="{FB7B6B38-D56B-5448-8F14-3D70BB597EE5}" presName="childText" presStyleLbl="conFgAcc1" presStyleIdx="0" presStyleCnt="7">
        <dgm:presLayoutVars>
          <dgm:bulletEnabled val="1"/>
        </dgm:presLayoutVars>
      </dgm:prSet>
      <dgm:spPr/>
    </dgm:pt>
    <dgm:pt modelId="{0670B34D-7C89-A647-9232-79D263146935}" type="pres">
      <dgm:prSet presAssocID="{A92622EF-A5BE-794D-9A91-2121D4F7C900}" presName="spaceBetweenRectangles" presStyleCnt="0"/>
      <dgm:spPr/>
    </dgm:pt>
    <dgm:pt modelId="{58CB60D9-0FE8-EA4C-A3E3-751282E1E86A}" type="pres">
      <dgm:prSet presAssocID="{7013149C-560A-5543-A337-A7356D3F2AF0}" presName="parentLin" presStyleCnt="0"/>
      <dgm:spPr/>
    </dgm:pt>
    <dgm:pt modelId="{083165FE-E8D9-714A-97FF-A2557AC653AD}" type="pres">
      <dgm:prSet presAssocID="{7013149C-560A-5543-A337-A7356D3F2AF0}" presName="parentLeftMargin" presStyleLbl="node1" presStyleIdx="0" presStyleCnt="7"/>
      <dgm:spPr/>
    </dgm:pt>
    <dgm:pt modelId="{12E85C5A-F2C7-8540-8FB1-2066A6C8F3FB}" type="pres">
      <dgm:prSet presAssocID="{7013149C-560A-5543-A337-A7356D3F2AF0}" presName="parentText" presStyleLbl="node1" presStyleIdx="1" presStyleCnt="7">
        <dgm:presLayoutVars>
          <dgm:chMax val="0"/>
          <dgm:bulletEnabled val="1"/>
        </dgm:presLayoutVars>
      </dgm:prSet>
      <dgm:spPr/>
    </dgm:pt>
    <dgm:pt modelId="{E8383085-B2F9-E345-9797-E529F546854D}" type="pres">
      <dgm:prSet presAssocID="{7013149C-560A-5543-A337-A7356D3F2AF0}" presName="negativeSpace" presStyleCnt="0"/>
      <dgm:spPr/>
    </dgm:pt>
    <dgm:pt modelId="{F903C840-B6C7-8844-AFE0-C027CDF9681A}" type="pres">
      <dgm:prSet presAssocID="{7013149C-560A-5543-A337-A7356D3F2AF0}" presName="childText" presStyleLbl="conFgAcc1" presStyleIdx="1" presStyleCnt="7">
        <dgm:presLayoutVars>
          <dgm:bulletEnabled val="1"/>
        </dgm:presLayoutVars>
      </dgm:prSet>
      <dgm:spPr/>
    </dgm:pt>
    <dgm:pt modelId="{DC83BF5B-E06F-4546-A4A2-6FA987570040}" type="pres">
      <dgm:prSet presAssocID="{08E7045E-E6EE-DC48-9B96-694A27AB9A88}" presName="spaceBetweenRectangles" presStyleCnt="0"/>
      <dgm:spPr/>
    </dgm:pt>
    <dgm:pt modelId="{3E616AC3-3D8D-0748-941E-9830A79F871F}" type="pres">
      <dgm:prSet presAssocID="{DA3BBA33-A9B5-A84A-9FE7-22FD70A2D8F0}" presName="parentLin" presStyleCnt="0"/>
      <dgm:spPr/>
    </dgm:pt>
    <dgm:pt modelId="{E76FEB61-D6A8-3B44-99B2-21FC10BA63A6}" type="pres">
      <dgm:prSet presAssocID="{DA3BBA33-A9B5-A84A-9FE7-22FD70A2D8F0}" presName="parentLeftMargin" presStyleLbl="node1" presStyleIdx="1" presStyleCnt="7"/>
      <dgm:spPr/>
    </dgm:pt>
    <dgm:pt modelId="{D9589801-73E7-924B-808C-23D4752A7932}" type="pres">
      <dgm:prSet presAssocID="{DA3BBA33-A9B5-A84A-9FE7-22FD70A2D8F0}" presName="parentText" presStyleLbl="node1" presStyleIdx="2" presStyleCnt="7">
        <dgm:presLayoutVars>
          <dgm:chMax val="0"/>
          <dgm:bulletEnabled val="1"/>
        </dgm:presLayoutVars>
      </dgm:prSet>
      <dgm:spPr/>
    </dgm:pt>
    <dgm:pt modelId="{5A0CF60E-5510-6041-B231-C5FFFD316EB6}" type="pres">
      <dgm:prSet presAssocID="{DA3BBA33-A9B5-A84A-9FE7-22FD70A2D8F0}" presName="negativeSpace" presStyleCnt="0"/>
      <dgm:spPr/>
    </dgm:pt>
    <dgm:pt modelId="{60C6333A-C00A-C240-A69E-0B834CF6698D}" type="pres">
      <dgm:prSet presAssocID="{DA3BBA33-A9B5-A84A-9FE7-22FD70A2D8F0}" presName="childText" presStyleLbl="conFgAcc1" presStyleIdx="2" presStyleCnt="7">
        <dgm:presLayoutVars>
          <dgm:bulletEnabled val="1"/>
        </dgm:presLayoutVars>
      </dgm:prSet>
      <dgm:spPr/>
    </dgm:pt>
    <dgm:pt modelId="{A68A73F7-8818-DB47-9B08-14EB537DC5BB}" type="pres">
      <dgm:prSet presAssocID="{06793630-AEEA-BC4C-8296-12E3D1DA4389}" presName="spaceBetweenRectangles" presStyleCnt="0"/>
      <dgm:spPr/>
    </dgm:pt>
    <dgm:pt modelId="{E88B9F9D-2E08-2244-A960-93DCC20A8DF9}" type="pres">
      <dgm:prSet presAssocID="{E9F2586B-9D1E-494B-B591-F0D7F6D7143C}" presName="parentLin" presStyleCnt="0"/>
      <dgm:spPr/>
    </dgm:pt>
    <dgm:pt modelId="{C25572F4-E168-9B49-8757-040D279CC938}" type="pres">
      <dgm:prSet presAssocID="{E9F2586B-9D1E-494B-B591-F0D7F6D7143C}" presName="parentLeftMargin" presStyleLbl="node1" presStyleIdx="2" presStyleCnt="7"/>
      <dgm:spPr/>
    </dgm:pt>
    <dgm:pt modelId="{5F3B2178-FDA2-AE45-8454-09594A6888A2}" type="pres">
      <dgm:prSet presAssocID="{E9F2586B-9D1E-494B-B591-F0D7F6D7143C}" presName="parentText" presStyleLbl="node1" presStyleIdx="3" presStyleCnt="7">
        <dgm:presLayoutVars>
          <dgm:chMax val="0"/>
          <dgm:bulletEnabled val="1"/>
        </dgm:presLayoutVars>
      </dgm:prSet>
      <dgm:spPr/>
    </dgm:pt>
    <dgm:pt modelId="{473488CE-E223-E343-ACEE-43B6B846FEA1}" type="pres">
      <dgm:prSet presAssocID="{E9F2586B-9D1E-494B-B591-F0D7F6D7143C}" presName="negativeSpace" presStyleCnt="0"/>
      <dgm:spPr/>
    </dgm:pt>
    <dgm:pt modelId="{8927A83A-6678-ED40-AB95-1E56596F5B24}" type="pres">
      <dgm:prSet presAssocID="{E9F2586B-9D1E-494B-B591-F0D7F6D7143C}" presName="childText" presStyleLbl="conFgAcc1" presStyleIdx="3" presStyleCnt="7">
        <dgm:presLayoutVars>
          <dgm:bulletEnabled val="1"/>
        </dgm:presLayoutVars>
      </dgm:prSet>
      <dgm:spPr/>
    </dgm:pt>
    <dgm:pt modelId="{0C21673E-0DD7-7A48-A0DA-63EA6D86DC35}" type="pres">
      <dgm:prSet presAssocID="{E4AE58B3-29B5-8246-9B84-A4436098614E}" presName="spaceBetweenRectangles" presStyleCnt="0"/>
      <dgm:spPr/>
    </dgm:pt>
    <dgm:pt modelId="{4807BC46-E6F4-C34C-B7E3-E153457EFC92}" type="pres">
      <dgm:prSet presAssocID="{E1E8648B-B7B2-E04E-9D95-32CC30F23D18}" presName="parentLin" presStyleCnt="0"/>
      <dgm:spPr/>
    </dgm:pt>
    <dgm:pt modelId="{0B63F116-061A-F246-88AE-4603ED576215}" type="pres">
      <dgm:prSet presAssocID="{E1E8648B-B7B2-E04E-9D95-32CC30F23D18}" presName="parentLeftMargin" presStyleLbl="node1" presStyleIdx="3" presStyleCnt="7"/>
      <dgm:spPr/>
    </dgm:pt>
    <dgm:pt modelId="{06D5D744-8970-7743-B64C-04D04AF92CC7}" type="pres">
      <dgm:prSet presAssocID="{E1E8648B-B7B2-E04E-9D95-32CC30F23D18}" presName="parentText" presStyleLbl="node1" presStyleIdx="4" presStyleCnt="7">
        <dgm:presLayoutVars>
          <dgm:chMax val="0"/>
          <dgm:bulletEnabled val="1"/>
        </dgm:presLayoutVars>
      </dgm:prSet>
      <dgm:spPr/>
    </dgm:pt>
    <dgm:pt modelId="{4BDA7718-6379-7E4D-B9CA-9E92E26D4854}" type="pres">
      <dgm:prSet presAssocID="{E1E8648B-B7B2-E04E-9D95-32CC30F23D18}" presName="negativeSpace" presStyleCnt="0"/>
      <dgm:spPr/>
    </dgm:pt>
    <dgm:pt modelId="{749242B4-F149-BF4E-A3A7-F07CF6105BAE}" type="pres">
      <dgm:prSet presAssocID="{E1E8648B-B7B2-E04E-9D95-32CC30F23D18}" presName="childText" presStyleLbl="conFgAcc1" presStyleIdx="4" presStyleCnt="7">
        <dgm:presLayoutVars>
          <dgm:bulletEnabled val="1"/>
        </dgm:presLayoutVars>
      </dgm:prSet>
      <dgm:spPr/>
    </dgm:pt>
    <dgm:pt modelId="{681E8748-FC4A-984B-9D84-482508E33362}" type="pres">
      <dgm:prSet presAssocID="{2EF07C77-CDEF-2E4F-BDF8-4A6F146EDF7C}" presName="spaceBetweenRectangles" presStyleCnt="0"/>
      <dgm:spPr/>
    </dgm:pt>
    <dgm:pt modelId="{ABB7A312-5E69-8B46-94D4-9C422B0A1AD2}" type="pres">
      <dgm:prSet presAssocID="{0714E745-43FA-2643-8FBA-7856EC705076}" presName="parentLin" presStyleCnt="0"/>
      <dgm:spPr/>
    </dgm:pt>
    <dgm:pt modelId="{3565629C-CEA1-CA4F-B687-EBA1454207CC}" type="pres">
      <dgm:prSet presAssocID="{0714E745-43FA-2643-8FBA-7856EC705076}" presName="parentLeftMargin" presStyleLbl="node1" presStyleIdx="4" presStyleCnt="7"/>
      <dgm:spPr/>
    </dgm:pt>
    <dgm:pt modelId="{8D7E4A88-7DEE-F54D-8B16-0FAB5F63E42D}" type="pres">
      <dgm:prSet presAssocID="{0714E745-43FA-2643-8FBA-7856EC705076}" presName="parentText" presStyleLbl="node1" presStyleIdx="5" presStyleCnt="7">
        <dgm:presLayoutVars>
          <dgm:chMax val="0"/>
          <dgm:bulletEnabled val="1"/>
        </dgm:presLayoutVars>
      </dgm:prSet>
      <dgm:spPr/>
    </dgm:pt>
    <dgm:pt modelId="{598BC0BD-58E2-C648-AC4E-AC9C7FE5B820}" type="pres">
      <dgm:prSet presAssocID="{0714E745-43FA-2643-8FBA-7856EC705076}" presName="negativeSpace" presStyleCnt="0"/>
      <dgm:spPr/>
    </dgm:pt>
    <dgm:pt modelId="{82F78EDA-8D20-D341-8080-9F9BF63BD88C}" type="pres">
      <dgm:prSet presAssocID="{0714E745-43FA-2643-8FBA-7856EC705076}" presName="childText" presStyleLbl="conFgAcc1" presStyleIdx="5" presStyleCnt="7">
        <dgm:presLayoutVars>
          <dgm:bulletEnabled val="1"/>
        </dgm:presLayoutVars>
      </dgm:prSet>
      <dgm:spPr/>
    </dgm:pt>
    <dgm:pt modelId="{863F5135-67D4-DC48-B991-05A0489EF860}" type="pres">
      <dgm:prSet presAssocID="{010040CF-BAF7-D043-B8E9-165DC1A38814}" presName="spaceBetweenRectangles" presStyleCnt="0"/>
      <dgm:spPr/>
    </dgm:pt>
    <dgm:pt modelId="{0E504E22-0F28-7B4A-9867-60A2A7801B10}" type="pres">
      <dgm:prSet presAssocID="{5A6E37FB-C5A4-9840-9148-F2A38A20FD18}" presName="parentLin" presStyleCnt="0"/>
      <dgm:spPr/>
    </dgm:pt>
    <dgm:pt modelId="{3D4C0F39-57EF-4B42-9605-A5FCA5945E7E}" type="pres">
      <dgm:prSet presAssocID="{5A6E37FB-C5A4-9840-9148-F2A38A20FD18}" presName="parentLeftMargin" presStyleLbl="node1" presStyleIdx="5" presStyleCnt="7"/>
      <dgm:spPr/>
    </dgm:pt>
    <dgm:pt modelId="{436D0686-0DA9-964E-8418-C0BD709547D2}" type="pres">
      <dgm:prSet presAssocID="{5A6E37FB-C5A4-9840-9148-F2A38A20FD18}" presName="parentText" presStyleLbl="node1" presStyleIdx="6" presStyleCnt="7">
        <dgm:presLayoutVars>
          <dgm:chMax val="0"/>
          <dgm:bulletEnabled val="1"/>
        </dgm:presLayoutVars>
      </dgm:prSet>
      <dgm:spPr/>
    </dgm:pt>
    <dgm:pt modelId="{322BBFDE-D077-4445-8559-A01BEE878457}" type="pres">
      <dgm:prSet presAssocID="{5A6E37FB-C5A4-9840-9148-F2A38A20FD18}" presName="negativeSpace" presStyleCnt="0"/>
      <dgm:spPr/>
    </dgm:pt>
    <dgm:pt modelId="{07A95EE4-FDCC-4644-9346-BE0B834D9D80}" type="pres">
      <dgm:prSet presAssocID="{5A6E37FB-C5A4-9840-9148-F2A38A20FD18}" presName="childText" presStyleLbl="conFgAcc1" presStyleIdx="6" presStyleCnt="7">
        <dgm:presLayoutVars>
          <dgm:bulletEnabled val="1"/>
        </dgm:presLayoutVars>
      </dgm:prSet>
      <dgm:spPr/>
    </dgm:pt>
  </dgm:ptLst>
  <dgm:cxnLst>
    <dgm:cxn modelId="{5F789650-B54D-4D41-B776-360D0DF9D4E8}" srcId="{CAE0AF18-7D80-4D4C-8A64-81CF48F20FB9}" destId="{FB7B6B38-D56B-5448-8F14-3D70BB597EE5}" srcOrd="0" destOrd="0" parTransId="{49365AED-D092-754E-9CAB-D0F3784EB7D8}" sibTransId="{A92622EF-A5BE-794D-9A91-2121D4F7C900}"/>
    <dgm:cxn modelId="{75913E7A-E199-224C-B498-79B14055CF47}" srcId="{CAE0AF18-7D80-4D4C-8A64-81CF48F20FB9}" destId="{E9F2586B-9D1E-494B-B591-F0D7F6D7143C}" srcOrd="3" destOrd="0" parTransId="{18F10711-3255-5441-AE91-BB10F36C817B}" sibTransId="{E4AE58B3-29B5-8246-9B84-A4436098614E}"/>
    <dgm:cxn modelId="{584EFEF5-C0A9-CE43-9157-3885DC086093}" type="presOf" srcId="{0714E745-43FA-2643-8FBA-7856EC705076}" destId="{8D7E4A88-7DEE-F54D-8B16-0FAB5F63E42D}" srcOrd="1" destOrd="0" presId="urn:microsoft.com/office/officeart/2005/8/layout/list1"/>
    <dgm:cxn modelId="{2C705871-5627-0F48-A4D0-57896B54179C}" type="presOf" srcId="{5A6E37FB-C5A4-9840-9148-F2A38A20FD18}" destId="{436D0686-0DA9-964E-8418-C0BD709547D2}" srcOrd="1" destOrd="0" presId="urn:microsoft.com/office/officeart/2005/8/layout/list1"/>
    <dgm:cxn modelId="{B070233F-BD49-8847-B8ED-B516378C323B}" srcId="{CAE0AF18-7D80-4D4C-8A64-81CF48F20FB9}" destId="{E1E8648B-B7B2-E04E-9D95-32CC30F23D18}" srcOrd="4" destOrd="0" parTransId="{AE92A010-229F-6744-89A6-4190AA2E630D}" sibTransId="{2EF07C77-CDEF-2E4F-BDF8-4A6F146EDF7C}"/>
    <dgm:cxn modelId="{A0AA50F8-7066-4243-86A6-A6CAE0891104}" srcId="{CAE0AF18-7D80-4D4C-8A64-81CF48F20FB9}" destId="{DA3BBA33-A9B5-A84A-9FE7-22FD70A2D8F0}" srcOrd="2" destOrd="0" parTransId="{91388289-89F0-8C41-AA4F-5D36D740D1BD}" sibTransId="{06793630-AEEA-BC4C-8296-12E3D1DA4389}"/>
    <dgm:cxn modelId="{E09F0C0C-E3CA-714F-8F44-AAFCC318031C}" type="presOf" srcId="{7013149C-560A-5543-A337-A7356D3F2AF0}" destId="{12E85C5A-F2C7-8540-8FB1-2066A6C8F3FB}" srcOrd="1" destOrd="0" presId="urn:microsoft.com/office/officeart/2005/8/layout/list1"/>
    <dgm:cxn modelId="{FE690C02-03DA-F048-85CA-AF5278941F71}" type="presOf" srcId="{7013149C-560A-5543-A337-A7356D3F2AF0}" destId="{083165FE-E8D9-714A-97FF-A2557AC653AD}" srcOrd="0" destOrd="0" presId="urn:microsoft.com/office/officeart/2005/8/layout/list1"/>
    <dgm:cxn modelId="{23FB0A67-2E42-ED4B-ADA6-F4BC3E814330}" type="presOf" srcId="{FB7B6B38-D56B-5448-8F14-3D70BB597EE5}" destId="{C5692399-22F7-C048-A091-9ECA6B58A50B}" srcOrd="0" destOrd="0" presId="urn:microsoft.com/office/officeart/2005/8/layout/list1"/>
    <dgm:cxn modelId="{0172C6C6-D487-304A-B117-AF58D380081B}" type="presOf" srcId="{E1E8648B-B7B2-E04E-9D95-32CC30F23D18}" destId="{0B63F116-061A-F246-88AE-4603ED576215}" srcOrd="0" destOrd="0" presId="urn:microsoft.com/office/officeart/2005/8/layout/list1"/>
    <dgm:cxn modelId="{F3E3BF7F-599D-5846-B25A-C8A24C1791B4}" type="presOf" srcId="{DA3BBA33-A9B5-A84A-9FE7-22FD70A2D8F0}" destId="{E76FEB61-D6A8-3B44-99B2-21FC10BA63A6}" srcOrd="0" destOrd="0" presId="urn:microsoft.com/office/officeart/2005/8/layout/list1"/>
    <dgm:cxn modelId="{5B0174D7-6DE9-AE49-AC8E-91D99068D0ED}" type="presOf" srcId="{CAE0AF18-7D80-4D4C-8A64-81CF48F20FB9}" destId="{A508F960-1CEE-5343-832C-BB047B8F8215}" srcOrd="0" destOrd="0" presId="urn:microsoft.com/office/officeart/2005/8/layout/list1"/>
    <dgm:cxn modelId="{FD548E5F-56B4-7145-AA3D-1B128AD5BBD7}" type="presOf" srcId="{0714E745-43FA-2643-8FBA-7856EC705076}" destId="{3565629C-CEA1-CA4F-B687-EBA1454207CC}" srcOrd="0" destOrd="0" presId="urn:microsoft.com/office/officeart/2005/8/layout/list1"/>
    <dgm:cxn modelId="{E90287BB-1051-C246-879A-F7D7CFDED19A}" type="presOf" srcId="{E1E8648B-B7B2-E04E-9D95-32CC30F23D18}" destId="{06D5D744-8970-7743-B64C-04D04AF92CC7}" srcOrd="1" destOrd="0" presId="urn:microsoft.com/office/officeart/2005/8/layout/list1"/>
    <dgm:cxn modelId="{ECBF60D4-092E-A141-B362-5C769DA78602}" type="presOf" srcId="{DA3BBA33-A9B5-A84A-9FE7-22FD70A2D8F0}" destId="{D9589801-73E7-924B-808C-23D4752A7932}" srcOrd="1" destOrd="0" presId="urn:microsoft.com/office/officeart/2005/8/layout/list1"/>
    <dgm:cxn modelId="{F406E326-B37C-BB4E-91AE-F108ED64D4EC}" srcId="{CAE0AF18-7D80-4D4C-8A64-81CF48F20FB9}" destId="{0714E745-43FA-2643-8FBA-7856EC705076}" srcOrd="5" destOrd="0" parTransId="{BC3DD866-8E1E-7644-A58F-00A335764BBB}" sibTransId="{010040CF-BAF7-D043-B8E9-165DC1A38814}"/>
    <dgm:cxn modelId="{CD30FF02-FCF6-EE4A-AFDF-04A4AA5178B6}" type="presOf" srcId="{E9F2586B-9D1E-494B-B591-F0D7F6D7143C}" destId="{C25572F4-E168-9B49-8757-040D279CC938}" srcOrd="0" destOrd="0" presId="urn:microsoft.com/office/officeart/2005/8/layout/list1"/>
    <dgm:cxn modelId="{833205B0-E29C-B24F-BAA0-CFEE975E8B77}" type="presOf" srcId="{E9F2586B-9D1E-494B-B591-F0D7F6D7143C}" destId="{5F3B2178-FDA2-AE45-8454-09594A6888A2}" srcOrd="1" destOrd="0" presId="urn:microsoft.com/office/officeart/2005/8/layout/list1"/>
    <dgm:cxn modelId="{5583A818-22D0-ED48-BEC1-9EE66DB42EE2}" srcId="{CAE0AF18-7D80-4D4C-8A64-81CF48F20FB9}" destId="{5A6E37FB-C5A4-9840-9148-F2A38A20FD18}" srcOrd="6" destOrd="0" parTransId="{1D46EAF4-51AB-9A41-8ABB-03CBA6633D1A}" sibTransId="{E5011974-F123-BD47-BADB-AA8BF7730049}"/>
    <dgm:cxn modelId="{74C78582-0090-BE4E-869B-73EC2C56FF4A}" srcId="{CAE0AF18-7D80-4D4C-8A64-81CF48F20FB9}" destId="{7013149C-560A-5543-A337-A7356D3F2AF0}" srcOrd="1" destOrd="0" parTransId="{4C761A4A-01C9-3444-BBD1-0A5C004DDA87}" sibTransId="{08E7045E-E6EE-DC48-9B96-694A27AB9A88}"/>
    <dgm:cxn modelId="{44214FC7-F13B-2348-B9DF-750C7CCE573A}" type="presOf" srcId="{5A6E37FB-C5A4-9840-9148-F2A38A20FD18}" destId="{3D4C0F39-57EF-4B42-9605-A5FCA5945E7E}" srcOrd="0" destOrd="0" presId="urn:microsoft.com/office/officeart/2005/8/layout/list1"/>
    <dgm:cxn modelId="{14BB1465-24DC-1841-BAE3-366BDC71D9D2}" type="presOf" srcId="{FB7B6B38-D56B-5448-8F14-3D70BB597EE5}" destId="{D1B82729-9050-C74B-B52E-E0A9670B9C11}" srcOrd="1" destOrd="0" presId="urn:microsoft.com/office/officeart/2005/8/layout/list1"/>
    <dgm:cxn modelId="{0A548258-BBCB-DD4A-A22B-F5A3D8412084}" type="presParOf" srcId="{A508F960-1CEE-5343-832C-BB047B8F8215}" destId="{96BEE1D0-AD2C-6745-B996-6ED5A4CBD390}" srcOrd="0" destOrd="0" presId="urn:microsoft.com/office/officeart/2005/8/layout/list1"/>
    <dgm:cxn modelId="{B95FD34A-33FC-F548-84CF-B6ADF58E7F82}" type="presParOf" srcId="{96BEE1D0-AD2C-6745-B996-6ED5A4CBD390}" destId="{C5692399-22F7-C048-A091-9ECA6B58A50B}" srcOrd="0" destOrd="0" presId="urn:microsoft.com/office/officeart/2005/8/layout/list1"/>
    <dgm:cxn modelId="{73B9FBCD-7620-0E45-9DC6-582672DE2179}" type="presParOf" srcId="{96BEE1D0-AD2C-6745-B996-6ED5A4CBD390}" destId="{D1B82729-9050-C74B-B52E-E0A9670B9C11}" srcOrd="1" destOrd="0" presId="urn:microsoft.com/office/officeart/2005/8/layout/list1"/>
    <dgm:cxn modelId="{78E66695-1792-5449-900C-5D4819D4F7A7}" type="presParOf" srcId="{A508F960-1CEE-5343-832C-BB047B8F8215}" destId="{63448266-EBA6-D342-9129-919878494907}" srcOrd="1" destOrd="0" presId="urn:microsoft.com/office/officeart/2005/8/layout/list1"/>
    <dgm:cxn modelId="{9EB8C861-3251-C043-B2D9-A569B185B66E}" type="presParOf" srcId="{A508F960-1CEE-5343-832C-BB047B8F8215}" destId="{C6068149-DD12-4944-9F87-7CEB6435C62C}" srcOrd="2" destOrd="0" presId="urn:microsoft.com/office/officeart/2005/8/layout/list1"/>
    <dgm:cxn modelId="{59946C59-2558-EC4E-BCA0-88E62600DAD9}" type="presParOf" srcId="{A508F960-1CEE-5343-832C-BB047B8F8215}" destId="{0670B34D-7C89-A647-9232-79D263146935}" srcOrd="3" destOrd="0" presId="urn:microsoft.com/office/officeart/2005/8/layout/list1"/>
    <dgm:cxn modelId="{AEB92CD6-CAA9-334A-9B58-51754DA48ED0}" type="presParOf" srcId="{A508F960-1CEE-5343-832C-BB047B8F8215}" destId="{58CB60D9-0FE8-EA4C-A3E3-751282E1E86A}" srcOrd="4" destOrd="0" presId="urn:microsoft.com/office/officeart/2005/8/layout/list1"/>
    <dgm:cxn modelId="{8F9D2E06-60FE-1049-960C-091AFCC83F79}" type="presParOf" srcId="{58CB60D9-0FE8-EA4C-A3E3-751282E1E86A}" destId="{083165FE-E8D9-714A-97FF-A2557AC653AD}" srcOrd="0" destOrd="0" presId="urn:microsoft.com/office/officeart/2005/8/layout/list1"/>
    <dgm:cxn modelId="{D9D1136A-834E-FD40-A80F-E7665D68C23C}" type="presParOf" srcId="{58CB60D9-0FE8-EA4C-A3E3-751282E1E86A}" destId="{12E85C5A-F2C7-8540-8FB1-2066A6C8F3FB}" srcOrd="1" destOrd="0" presId="urn:microsoft.com/office/officeart/2005/8/layout/list1"/>
    <dgm:cxn modelId="{3313703E-E4B5-6D43-A546-36E1DFF0EDD9}" type="presParOf" srcId="{A508F960-1CEE-5343-832C-BB047B8F8215}" destId="{E8383085-B2F9-E345-9797-E529F546854D}" srcOrd="5" destOrd="0" presId="urn:microsoft.com/office/officeart/2005/8/layout/list1"/>
    <dgm:cxn modelId="{5EFD2E21-33D4-C84A-A441-AD741F3F2E40}" type="presParOf" srcId="{A508F960-1CEE-5343-832C-BB047B8F8215}" destId="{F903C840-B6C7-8844-AFE0-C027CDF9681A}" srcOrd="6" destOrd="0" presId="urn:microsoft.com/office/officeart/2005/8/layout/list1"/>
    <dgm:cxn modelId="{3AF4F6BC-B319-FD4E-85B3-35F8EAAFAB64}" type="presParOf" srcId="{A508F960-1CEE-5343-832C-BB047B8F8215}" destId="{DC83BF5B-E06F-4546-A4A2-6FA987570040}" srcOrd="7" destOrd="0" presId="urn:microsoft.com/office/officeart/2005/8/layout/list1"/>
    <dgm:cxn modelId="{DFD9F451-4D0E-6248-80F4-4F363F913AC9}" type="presParOf" srcId="{A508F960-1CEE-5343-832C-BB047B8F8215}" destId="{3E616AC3-3D8D-0748-941E-9830A79F871F}" srcOrd="8" destOrd="0" presId="urn:microsoft.com/office/officeart/2005/8/layout/list1"/>
    <dgm:cxn modelId="{2DF559C7-E688-8A4B-BBE2-75F53CE4C746}" type="presParOf" srcId="{3E616AC3-3D8D-0748-941E-9830A79F871F}" destId="{E76FEB61-D6A8-3B44-99B2-21FC10BA63A6}" srcOrd="0" destOrd="0" presId="urn:microsoft.com/office/officeart/2005/8/layout/list1"/>
    <dgm:cxn modelId="{D43D6FBE-1DBB-6145-AD36-8C64DECCB836}" type="presParOf" srcId="{3E616AC3-3D8D-0748-941E-9830A79F871F}" destId="{D9589801-73E7-924B-808C-23D4752A7932}" srcOrd="1" destOrd="0" presId="urn:microsoft.com/office/officeart/2005/8/layout/list1"/>
    <dgm:cxn modelId="{7AFCC869-B2B9-214E-AD35-4D8438388A16}" type="presParOf" srcId="{A508F960-1CEE-5343-832C-BB047B8F8215}" destId="{5A0CF60E-5510-6041-B231-C5FFFD316EB6}" srcOrd="9" destOrd="0" presId="urn:microsoft.com/office/officeart/2005/8/layout/list1"/>
    <dgm:cxn modelId="{318596F0-F295-8B40-A15E-4B5AFBF118A8}" type="presParOf" srcId="{A508F960-1CEE-5343-832C-BB047B8F8215}" destId="{60C6333A-C00A-C240-A69E-0B834CF6698D}" srcOrd="10" destOrd="0" presId="urn:microsoft.com/office/officeart/2005/8/layout/list1"/>
    <dgm:cxn modelId="{56FEDF5A-2D23-2B4E-A059-F8E7DD1069A8}" type="presParOf" srcId="{A508F960-1CEE-5343-832C-BB047B8F8215}" destId="{A68A73F7-8818-DB47-9B08-14EB537DC5BB}" srcOrd="11" destOrd="0" presId="urn:microsoft.com/office/officeart/2005/8/layout/list1"/>
    <dgm:cxn modelId="{64CBFE70-A80B-8E48-A574-EA88B7E001D7}" type="presParOf" srcId="{A508F960-1CEE-5343-832C-BB047B8F8215}" destId="{E88B9F9D-2E08-2244-A960-93DCC20A8DF9}" srcOrd="12" destOrd="0" presId="urn:microsoft.com/office/officeart/2005/8/layout/list1"/>
    <dgm:cxn modelId="{5F33548F-320A-0F41-B2BE-FF83FBC29421}" type="presParOf" srcId="{E88B9F9D-2E08-2244-A960-93DCC20A8DF9}" destId="{C25572F4-E168-9B49-8757-040D279CC938}" srcOrd="0" destOrd="0" presId="urn:microsoft.com/office/officeart/2005/8/layout/list1"/>
    <dgm:cxn modelId="{749D76D7-5400-E344-B8CD-E10220A694E9}" type="presParOf" srcId="{E88B9F9D-2E08-2244-A960-93DCC20A8DF9}" destId="{5F3B2178-FDA2-AE45-8454-09594A6888A2}" srcOrd="1" destOrd="0" presId="urn:microsoft.com/office/officeart/2005/8/layout/list1"/>
    <dgm:cxn modelId="{B9BCD1E4-E0C2-2849-BF58-58387F9CA2A2}" type="presParOf" srcId="{A508F960-1CEE-5343-832C-BB047B8F8215}" destId="{473488CE-E223-E343-ACEE-43B6B846FEA1}" srcOrd="13" destOrd="0" presId="urn:microsoft.com/office/officeart/2005/8/layout/list1"/>
    <dgm:cxn modelId="{1EAE53E8-3DB9-304B-9988-1D5BE59C6372}" type="presParOf" srcId="{A508F960-1CEE-5343-832C-BB047B8F8215}" destId="{8927A83A-6678-ED40-AB95-1E56596F5B24}" srcOrd="14" destOrd="0" presId="urn:microsoft.com/office/officeart/2005/8/layout/list1"/>
    <dgm:cxn modelId="{FD5952D8-43E8-EC4B-8421-26448B5FFBF0}" type="presParOf" srcId="{A508F960-1CEE-5343-832C-BB047B8F8215}" destId="{0C21673E-0DD7-7A48-A0DA-63EA6D86DC35}" srcOrd="15" destOrd="0" presId="urn:microsoft.com/office/officeart/2005/8/layout/list1"/>
    <dgm:cxn modelId="{0E816F49-C297-174B-A423-9E3266CA3380}" type="presParOf" srcId="{A508F960-1CEE-5343-832C-BB047B8F8215}" destId="{4807BC46-E6F4-C34C-B7E3-E153457EFC92}" srcOrd="16" destOrd="0" presId="urn:microsoft.com/office/officeart/2005/8/layout/list1"/>
    <dgm:cxn modelId="{CC3FB9FB-5724-674C-8915-088B854B3060}" type="presParOf" srcId="{4807BC46-E6F4-C34C-B7E3-E153457EFC92}" destId="{0B63F116-061A-F246-88AE-4603ED576215}" srcOrd="0" destOrd="0" presId="urn:microsoft.com/office/officeart/2005/8/layout/list1"/>
    <dgm:cxn modelId="{53D78324-910A-E044-A505-205486292279}" type="presParOf" srcId="{4807BC46-E6F4-C34C-B7E3-E153457EFC92}" destId="{06D5D744-8970-7743-B64C-04D04AF92CC7}" srcOrd="1" destOrd="0" presId="urn:microsoft.com/office/officeart/2005/8/layout/list1"/>
    <dgm:cxn modelId="{C3574723-1258-C048-8FEC-9BC5D162E7CD}" type="presParOf" srcId="{A508F960-1CEE-5343-832C-BB047B8F8215}" destId="{4BDA7718-6379-7E4D-B9CA-9E92E26D4854}" srcOrd="17" destOrd="0" presId="urn:microsoft.com/office/officeart/2005/8/layout/list1"/>
    <dgm:cxn modelId="{8CE374C9-618A-9542-B06F-276577D65AF9}" type="presParOf" srcId="{A508F960-1CEE-5343-832C-BB047B8F8215}" destId="{749242B4-F149-BF4E-A3A7-F07CF6105BAE}" srcOrd="18" destOrd="0" presId="urn:microsoft.com/office/officeart/2005/8/layout/list1"/>
    <dgm:cxn modelId="{CD30F7CC-B8C3-A746-9C00-F4133224861F}" type="presParOf" srcId="{A508F960-1CEE-5343-832C-BB047B8F8215}" destId="{681E8748-FC4A-984B-9D84-482508E33362}" srcOrd="19" destOrd="0" presId="urn:microsoft.com/office/officeart/2005/8/layout/list1"/>
    <dgm:cxn modelId="{80FDF4FC-E70D-FE4E-9385-6A35F9CEA3A2}" type="presParOf" srcId="{A508F960-1CEE-5343-832C-BB047B8F8215}" destId="{ABB7A312-5E69-8B46-94D4-9C422B0A1AD2}" srcOrd="20" destOrd="0" presId="urn:microsoft.com/office/officeart/2005/8/layout/list1"/>
    <dgm:cxn modelId="{3EA2453E-A7A3-3F45-AA42-91E41342348F}" type="presParOf" srcId="{ABB7A312-5E69-8B46-94D4-9C422B0A1AD2}" destId="{3565629C-CEA1-CA4F-B687-EBA1454207CC}" srcOrd="0" destOrd="0" presId="urn:microsoft.com/office/officeart/2005/8/layout/list1"/>
    <dgm:cxn modelId="{86AC266F-2371-E84E-9A53-ECBB2DE49933}" type="presParOf" srcId="{ABB7A312-5E69-8B46-94D4-9C422B0A1AD2}" destId="{8D7E4A88-7DEE-F54D-8B16-0FAB5F63E42D}" srcOrd="1" destOrd="0" presId="urn:microsoft.com/office/officeart/2005/8/layout/list1"/>
    <dgm:cxn modelId="{2EA34E6E-D6AA-794A-ABDE-75F51831CF81}" type="presParOf" srcId="{A508F960-1CEE-5343-832C-BB047B8F8215}" destId="{598BC0BD-58E2-C648-AC4E-AC9C7FE5B820}" srcOrd="21" destOrd="0" presId="urn:microsoft.com/office/officeart/2005/8/layout/list1"/>
    <dgm:cxn modelId="{4CE4185A-DCA1-6F40-A5C9-C497A1625086}" type="presParOf" srcId="{A508F960-1CEE-5343-832C-BB047B8F8215}" destId="{82F78EDA-8D20-D341-8080-9F9BF63BD88C}" srcOrd="22" destOrd="0" presId="urn:microsoft.com/office/officeart/2005/8/layout/list1"/>
    <dgm:cxn modelId="{C07BFF3B-B4B4-1145-8623-BCA0E9A78E6F}" type="presParOf" srcId="{A508F960-1CEE-5343-832C-BB047B8F8215}" destId="{863F5135-67D4-DC48-B991-05A0489EF860}" srcOrd="23" destOrd="0" presId="urn:microsoft.com/office/officeart/2005/8/layout/list1"/>
    <dgm:cxn modelId="{77130365-1677-D54B-B54D-326152A5A3B5}" type="presParOf" srcId="{A508F960-1CEE-5343-832C-BB047B8F8215}" destId="{0E504E22-0F28-7B4A-9867-60A2A7801B10}" srcOrd="24" destOrd="0" presId="urn:microsoft.com/office/officeart/2005/8/layout/list1"/>
    <dgm:cxn modelId="{20AC0C4F-D673-2C43-B552-225471D1DA84}" type="presParOf" srcId="{0E504E22-0F28-7B4A-9867-60A2A7801B10}" destId="{3D4C0F39-57EF-4B42-9605-A5FCA5945E7E}" srcOrd="0" destOrd="0" presId="urn:microsoft.com/office/officeart/2005/8/layout/list1"/>
    <dgm:cxn modelId="{F39A0622-444F-5045-B30E-5672486F47B8}" type="presParOf" srcId="{0E504E22-0F28-7B4A-9867-60A2A7801B10}" destId="{436D0686-0DA9-964E-8418-C0BD709547D2}" srcOrd="1" destOrd="0" presId="urn:microsoft.com/office/officeart/2005/8/layout/list1"/>
    <dgm:cxn modelId="{7C5A75CF-DC52-BA4C-81AC-50ECB12A5D11}" type="presParOf" srcId="{A508F960-1CEE-5343-832C-BB047B8F8215}" destId="{322BBFDE-D077-4445-8559-A01BEE878457}" srcOrd="25" destOrd="0" presId="urn:microsoft.com/office/officeart/2005/8/layout/list1"/>
    <dgm:cxn modelId="{E53C48F3-CDDA-0D44-BAA6-F87F934C153F}" type="presParOf" srcId="{A508F960-1CEE-5343-832C-BB047B8F8215}" destId="{07A95EE4-FDCC-4644-9346-BE0B834D9D80}" srcOrd="2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68149-DD12-4944-9F87-7CEB6435C62C}">
      <dsp:nvSpPr>
        <dsp:cNvPr id="0" name=""/>
        <dsp:cNvSpPr/>
      </dsp:nvSpPr>
      <dsp:spPr>
        <a:xfrm>
          <a:off x="0" y="318899"/>
          <a:ext cx="82296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1B82729-9050-C74B-B52E-E0A9670B9C11}">
      <dsp:nvSpPr>
        <dsp:cNvPr id="0" name=""/>
        <dsp:cNvSpPr/>
      </dsp:nvSpPr>
      <dsp:spPr>
        <a:xfrm>
          <a:off x="411480" y="97499"/>
          <a:ext cx="5760720" cy="442800"/>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b="1" kern="1200" dirty="0"/>
            <a:t>Intelligence</a:t>
          </a:r>
        </a:p>
      </dsp:txBody>
      <dsp:txXfrm>
        <a:off x="433096" y="119115"/>
        <a:ext cx="5717488" cy="399568"/>
      </dsp:txXfrm>
    </dsp:sp>
    <dsp:sp modelId="{F903C840-B6C7-8844-AFE0-C027CDF9681A}">
      <dsp:nvSpPr>
        <dsp:cNvPr id="0" name=""/>
        <dsp:cNvSpPr/>
      </dsp:nvSpPr>
      <dsp:spPr>
        <a:xfrm>
          <a:off x="0" y="999300"/>
          <a:ext cx="82296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2E85C5A-F2C7-8540-8FB1-2066A6C8F3FB}">
      <dsp:nvSpPr>
        <dsp:cNvPr id="0" name=""/>
        <dsp:cNvSpPr/>
      </dsp:nvSpPr>
      <dsp:spPr>
        <a:xfrm>
          <a:off x="411480" y="777899"/>
          <a:ext cx="5760720" cy="442800"/>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b="1" kern="1200" dirty="0"/>
            <a:t>Drive</a:t>
          </a:r>
        </a:p>
      </dsp:txBody>
      <dsp:txXfrm>
        <a:off x="433096" y="799515"/>
        <a:ext cx="5717488" cy="399568"/>
      </dsp:txXfrm>
    </dsp:sp>
    <dsp:sp modelId="{60C6333A-C00A-C240-A69E-0B834CF6698D}">
      <dsp:nvSpPr>
        <dsp:cNvPr id="0" name=""/>
        <dsp:cNvSpPr/>
      </dsp:nvSpPr>
      <dsp:spPr>
        <a:xfrm>
          <a:off x="0" y="1679700"/>
          <a:ext cx="82296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9589801-73E7-924B-808C-23D4752A7932}">
      <dsp:nvSpPr>
        <dsp:cNvPr id="0" name=""/>
        <dsp:cNvSpPr/>
      </dsp:nvSpPr>
      <dsp:spPr>
        <a:xfrm>
          <a:off x="411480" y="1458300"/>
          <a:ext cx="5760720" cy="442800"/>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b="1" kern="1200" dirty="0"/>
            <a:t>Motivation</a:t>
          </a:r>
        </a:p>
      </dsp:txBody>
      <dsp:txXfrm>
        <a:off x="433096" y="1479916"/>
        <a:ext cx="5717488" cy="399568"/>
      </dsp:txXfrm>
    </dsp:sp>
    <dsp:sp modelId="{8927A83A-6678-ED40-AB95-1E56596F5B24}">
      <dsp:nvSpPr>
        <dsp:cNvPr id="0" name=""/>
        <dsp:cNvSpPr/>
      </dsp:nvSpPr>
      <dsp:spPr>
        <a:xfrm>
          <a:off x="0" y="2360100"/>
          <a:ext cx="82296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F3B2178-FDA2-AE45-8454-09594A6888A2}">
      <dsp:nvSpPr>
        <dsp:cNvPr id="0" name=""/>
        <dsp:cNvSpPr/>
      </dsp:nvSpPr>
      <dsp:spPr>
        <a:xfrm>
          <a:off x="411480" y="2138700"/>
          <a:ext cx="5760720" cy="442800"/>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b="1" kern="1200" dirty="0"/>
            <a:t>Integrity</a:t>
          </a:r>
        </a:p>
      </dsp:txBody>
      <dsp:txXfrm>
        <a:off x="433096" y="2160316"/>
        <a:ext cx="5717488" cy="399568"/>
      </dsp:txXfrm>
    </dsp:sp>
    <dsp:sp modelId="{749242B4-F149-BF4E-A3A7-F07CF6105BAE}">
      <dsp:nvSpPr>
        <dsp:cNvPr id="0" name=""/>
        <dsp:cNvSpPr/>
      </dsp:nvSpPr>
      <dsp:spPr>
        <a:xfrm>
          <a:off x="0" y="3040500"/>
          <a:ext cx="82296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6D5D744-8970-7743-B64C-04D04AF92CC7}">
      <dsp:nvSpPr>
        <dsp:cNvPr id="0" name=""/>
        <dsp:cNvSpPr/>
      </dsp:nvSpPr>
      <dsp:spPr>
        <a:xfrm>
          <a:off x="411480" y="2819100"/>
          <a:ext cx="5760720" cy="442800"/>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b="1" kern="1200" dirty="0"/>
            <a:t>Self Confidence</a:t>
          </a:r>
        </a:p>
      </dsp:txBody>
      <dsp:txXfrm>
        <a:off x="433096" y="2840716"/>
        <a:ext cx="5717488" cy="399568"/>
      </dsp:txXfrm>
    </dsp:sp>
    <dsp:sp modelId="{82F78EDA-8D20-D341-8080-9F9BF63BD88C}">
      <dsp:nvSpPr>
        <dsp:cNvPr id="0" name=""/>
        <dsp:cNvSpPr/>
      </dsp:nvSpPr>
      <dsp:spPr>
        <a:xfrm>
          <a:off x="0" y="3720900"/>
          <a:ext cx="82296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D7E4A88-7DEE-F54D-8B16-0FAB5F63E42D}">
      <dsp:nvSpPr>
        <dsp:cNvPr id="0" name=""/>
        <dsp:cNvSpPr/>
      </dsp:nvSpPr>
      <dsp:spPr>
        <a:xfrm>
          <a:off x="411480" y="3499500"/>
          <a:ext cx="5760720" cy="442800"/>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b="1" kern="1200" dirty="0"/>
            <a:t>Expertise</a:t>
          </a:r>
        </a:p>
      </dsp:txBody>
      <dsp:txXfrm>
        <a:off x="433096" y="3521116"/>
        <a:ext cx="5717488" cy="399568"/>
      </dsp:txXfrm>
    </dsp:sp>
    <dsp:sp modelId="{07A95EE4-FDCC-4644-9346-BE0B834D9D80}">
      <dsp:nvSpPr>
        <dsp:cNvPr id="0" name=""/>
        <dsp:cNvSpPr/>
      </dsp:nvSpPr>
      <dsp:spPr>
        <a:xfrm>
          <a:off x="0" y="4401300"/>
          <a:ext cx="82296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36D0686-0DA9-964E-8418-C0BD709547D2}">
      <dsp:nvSpPr>
        <dsp:cNvPr id="0" name=""/>
        <dsp:cNvSpPr/>
      </dsp:nvSpPr>
      <dsp:spPr>
        <a:xfrm>
          <a:off x="411480" y="4179900"/>
          <a:ext cx="5760720" cy="442800"/>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b="1" kern="1200" dirty="0"/>
            <a:t>Other Characteristics</a:t>
          </a:r>
        </a:p>
      </dsp:txBody>
      <dsp:txXfrm>
        <a:off x="433096" y="4201516"/>
        <a:ext cx="571748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40853D-875A-3F48-BDFC-1543CDC62BBB}" type="datetimeFigureOut">
              <a:rPr lang="en-US" smtClean="0"/>
              <a:t>2/16/2017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AC6F72-D191-DC4C-BF58-BFC5E3317355}" type="slidenum">
              <a:rPr lang="en-US" smtClean="0"/>
              <a:t>‹#›</a:t>
            </a:fld>
            <a:endParaRPr lang="en-US"/>
          </a:p>
        </p:txBody>
      </p:sp>
    </p:spTree>
    <p:extLst>
      <p:ext uri="{BB962C8B-B14F-4D97-AF65-F5344CB8AC3E}">
        <p14:creationId xmlns:p14="http://schemas.microsoft.com/office/powerpoint/2010/main" val="17073616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nwlink.com/~donclark/leader/leadstl.html"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www.nationalserviceresources.org/files/Leadership_for_Serving_Communities.pdf" TargetMode="External"/><Relationship Id="rId4" Type="http://schemas.openxmlformats.org/officeDocument/2006/relationships/hyperlink" Target="http://www.nwlink.com/~donclark/leader/survstyl.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surveys.zfco.com/WebParticipantSignup.do"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1</a:t>
            </a:fld>
            <a:endParaRPr lang="en-US"/>
          </a:p>
        </p:txBody>
      </p:sp>
    </p:spTree>
    <p:extLst>
      <p:ext uri="{BB962C8B-B14F-4D97-AF65-F5344CB8AC3E}">
        <p14:creationId xmlns:p14="http://schemas.microsoft.com/office/powerpoint/2010/main" val="1588641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100" dirty="0"/>
              <a:t>Intelligence: not necessarily correlated with educational level, though it is often assumed</a:t>
            </a:r>
            <a:r>
              <a:rPr lang="en-US" sz="1100" baseline="0" dirty="0"/>
              <a:t> that people with a high level of education are intelligent</a:t>
            </a:r>
          </a:p>
          <a:p>
            <a:pPr marL="171450" indent="-171450">
              <a:buFont typeface="Arial"/>
              <a:buChar char="•"/>
            </a:pPr>
            <a:r>
              <a:rPr lang="en-US" sz="1100" baseline="0" dirty="0"/>
              <a:t>Leadership is not directly related to measures of intelligence: Smarter individuals do not necessarily make better leaders, and they in fact may demonstrate none of the other leadership traits. </a:t>
            </a:r>
          </a:p>
          <a:p>
            <a:pPr marL="171450" indent="-171450">
              <a:buFont typeface="Arial"/>
              <a:buChar char="•"/>
            </a:pPr>
            <a:r>
              <a:rPr lang="en-US" sz="1100" b="1" baseline="0" dirty="0"/>
              <a:t>Intelligence in a leader must be complemented with other leadership traits. </a:t>
            </a:r>
            <a:endParaRPr lang="en-US" sz="1100" b="1" dirty="0"/>
          </a:p>
        </p:txBody>
      </p:sp>
      <p:sp>
        <p:nvSpPr>
          <p:cNvPr id="4" name="Slide Number Placeholder 3"/>
          <p:cNvSpPr>
            <a:spLocks noGrp="1"/>
          </p:cNvSpPr>
          <p:nvPr>
            <p:ph type="sldNum" sz="quarter" idx="10"/>
          </p:nvPr>
        </p:nvSpPr>
        <p:spPr/>
        <p:txBody>
          <a:bodyPr/>
          <a:lstStyle/>
          <a:p>
            <a:fld id="{06AC6F72-D191-DC4C-BF58-BFC5E3317355}" type="slidenum">
              <a:rPr lang="en-US" smtClean="0"/>
              <a:t>14</a:t>
            </a:fld>
            <a:endParaRPr lang="en-US"/>
          </a:p>
        </p:txBody>
      </p:sp>
    </p:spTree>
    <p:extLst>
      <p:ext uri="{BB962C8B-B14F-4D97-AF65-F5344CB8AC3E}">
        <p14:creationId xmlns:p14="http://schemas.microsoft.com/office/powerpoint/2010/main" val="814165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Leaders expend a high level of energy. Set high standards of</a:t>
            </a:r>
            <a:r>
              <a:rPr lang="en-US" baseline="0" dirty="0"/>
              <a:t> performance for themselves and others; </a:t>
            </a:r>
            <a:r>
              <a:rPr lang="en-US" b="1" baseline="0" dirty="0"/>
              <a:t>the standards set for themselves are even more demanding than the ones they set for employees; for example, if employees are expected to work overtime to meet a project deadline, the leader would consider it necessary to work overtime, too. </a:t>
            </a:r>
          </a:p>
          <a:p>
            <a:r>
              <a:rPr lang="en-US" b="1" baseline="0" dirty="0"/>
              <a:t>Example: </a:t>
            </a:r>
            <a:r>
              <a:rPr lang="en-US" baseline="0" dirty="0"/>
              <a:t>dietitian who opens a small business, private practice: the dietitian usually works longer and harder than any of the staff members she employs. In addition to the routine work, the dietitian has to deal with finances, planning, quality improvements, contracts, growth, information systems and so on. The risks are personal in a small business so she must deal with the added stress of potential personal losses. </a:t>
            </a:r>
          </a:p>
        </p:txBody>
      </p:sp>
      <p:sp>
        <p:nvSpPr>
          <p:cNvPr id="4" name="Slide Number Placeholder 3"/>
          <p:cNvSpPr>
            <a:spLocks noGrp="1"/>
          </p:cNvSpPr>
          <p:nvPr>
            <p:ph type="sldNum" sz="quarter" idx="10"/>
          </p:nvPr>
        </p:nvSpPr>
        <p:spPr/>
        <p:txBody>
          <a:bodyPr/>
          <a:lstStyle/>
          <a:p>
            <a:fld id="{06AC6F72-D191-DC4C-BF58-BFC5E3317355}" type="slidenum">
              <a:rPr lang="en-US" smtClean="0"/>
              <a:t>15</a:t>
            </a:fld>
            <a:endParaRPr lang="en-US"/>
          </a:p>
        </p:txBody>
      </p:sp>
    </p:spTree>
    <p:extLst>
      <p:ext uri="{BB962C8B-B14F-4D97-AF65-F5344CB8AC3E}">
        <p14:creationId xmlns:p14="http://schemas.microsoft.com/office/powerpoint/2010/main" val="1748070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200" dirty="0">
                <a:solidFill>
                  <a:schemeClr val="tx1"/>
                </a:solidFill>
                <a:latin typeface="+mn-lt"/>
                <a:ea typeface="+mn-ea"/>
                <a:cs typeface="+mn-cs"/>
              </a:rPr>
              <a:t>Motivation is often defined as an internal or external desire to achieve a goal in life.</a:t>
            </a:r>
            <a:endParaRPr lang="en-US" sz="1100" b="1" baseline="0" dirty="0"/>
          </a:p>
          <a:p>
            <a:r>
              <a:rPr lang="en-US" sz="1100" b="1" baseline="0" dirty="0"/>
              <a:t>Social power: </a:t>
            </a:r>
            <a:r>
              <a:rPr lang="en-US" sz="1100" baseline="0" dirty="0"/>
              <a:t>power that is used for the good of all those in the work setting and NOT for personal gain. </a:t>
            </a:r>
          </a:p>
          <a:p>
            <a:endParaRPr lang="en-US" baseline="0" dirty="0">
              <a:sym typeface="Wingdings"/>
            </a:endParaRPr>
          </a:p>
        </p:txBody>
      </p:sp>
      <p:sp>
        <p:nvSpPr>
          <p:cNvPr id="4" name="Slide Number Placeholder 3"/>
          <p:cNvSpPr>
            <a:spLocks noGrp="1"/>
          </p:cNvSpPr>
          <p:nvPr>
            <p:ph type="sldNum" sz="quarter" idx="10"/>
          </p:nvPr>
        </p:nvSpPr>
        <p:spPr/>
        <p:txBody>
          <a:bodyPr/>
          <a:lstStyle/>
          <a:p>
            <a:fld id="{06AC6F72-D191-DC4C-BF58-BFC5E3317355}" type="slidenum">
              <a:rPr lang="en-US" smtClean="0"/>
              <a:t>16</a:t>
            </a:fld>
            <a:endParaRPr lang="en-US"/>
          </a:p>
        </p:txBody>
      </p:sp>
    </p:spTree>
    <p:extLst>
      <p:ext uri="{BB962C8B-B14F-4D97-AF65-F5344CB8AC3E}">
        <p14:creationId xmlns:p14="http://schemas.microsoft.com/office/powerpoint/2010/main" val="1748070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Integrity:</a:t>
            </a:r>
          </a:p>
          <a:p>
            <a:pPr marL="171450" indent="-171450">
              <a:buFont typeface="Arial"/>
              <a:buChar char="•"/>
            </a:pPr>
            <a:r>
              <a:rPr lang="en-US" dirty="0"/>
              <a:t>Consistency between what is being said and</a:t>
            </a:r>
            <a:r>
              <a:rPr lang="en-US" baseline="0" dirty="0"/>
              <a:t> what is being done</a:t>
            </a:r>
          </a:p>
          <a:p>
            <a:pPr marL="171450" indent="-171450">
              <a:buFont typeface="Arial"/>
              <a:buChar char="•"/>
            </a:pPr>
            <a:r>
              <a:rPr lang="en-US" b="1" baseline="0" dirty="0"/>
              <a:t>i.e. a clinical manager who states that the patient is the highest priority and then refuses to stay past closing time to see a client who was late for an appointment</a:t>
            </a:r>
            <a:r>
              <a:rPr lang="en-US" baseline="0" dirty="0"/>
              <a:t>;</a:t>
            </a:r>
          </a:p>
          <a:p>
            <a:pPr marL="171450" indent="-171450">
              <a:buFont typeface="Arial"/>
              <a:buChar char="•"/>
            </a:pPr>
            <a:r>
              <a:rPr lang="en-US" baseline="0" dirty="0"/>
              <a:t>Exhibiting fairness and not “playing favorites”; for example expectations related to dress codes, continuing education requirements, productivity and so on must be consistent and be universally reinforced</a:t>
            </a:r>
          </a:p>
          <a:p>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17</a:t>
            </a:fld>
            <a:endParaRPr lang="en-US"/>
          </a:p>
        </p:txBody>
      </p:sp>
    </p:spTree>
    <p:extLst>
      <p:ext uri="{BB962C8B-B14F-4D97-AF65-F5344CB8AC3E}">
        <p14:creationId xmlns:p14="http://schemas.microsoft.com/office/powerpoint/2010/main" val="1158882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Confidence: </a:t>
            </a:r>
            <a:r>
              <a:rPr lang="en-US" dirty="0"/>
              <a:t>Maintain self assurance in the face of negative comments and criticism, because it is unlikely that even the best leader will be liked by everyone; </a:t>
            </a:r>
            <a:r>
              <a:rPr lang="en-US" b="1" dirty="0"/>
              <a:t>the leader who wants to be everybody’s friend will have difficulty making effective business decisions if it appears that a degree</a:t>
            </a:r>
            <a:r>
              <a:rPr lang="en-US" b="1" baseline="0" dirty="0"/>
              <a:t> of a personal stature might be lost, even if the loss is temporary</a:t>
            </a:r>
            <a:endParaRPr lang="en-US" b="1" dirty="0"/>
          </a:p>
          <a:p>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18</a:t>
            </a:fld>
            <a:endParaRPr lang="en-US"/>
          </a:p>
        </p:txBody>
      </p:sp>
    </p:spTree>
    <p:extLst>
      <p:ext uri="{BB962C8B-B14F-4D97-AF65-F5344CB8AC3E}">
        <p14:creationId xmlns:p14="http://schemas.microsoft.com/office/powerpoint/2010/main" val="1158882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a:t>Varies with the leader’s management position: At lower management levels, expertise required</a:t>
            </a:r>
            <a:r>
              <a:rPr lang="en-US" baseline="0" dirty="0"/>
              <a:t> is more technical in nature; whereas at upper management levels, conceptual expertise is more applicable; it is inevitable that as managers progress upward, their technical skills will lessen and their management skills will increase. Leadership skills should increase too (although unfortunately this is not always the case)</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1" baseline="0" dirty="0"/>
              <a:t>Example: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Assume nutrition services provided through a community large health department: the health department has 15 clinics and employs 20 RDs and 30 nutrition assistants. Each site would have a dietitian manager who oversees the nutrition services including the nutrition assistants and clerical staff. It is usual in this type of setting that the dietitian manager will also have a caseload to follow and must maintain the technical expertise to see clients with a variety of food, nutrition and medical nutrition therapy needs while also fulfilling management functions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At the level of the department though, there is likely to be a chief or executive dietitian who oversees the nutrition services at all 15 clinics and to whom all 15 dietitians report. This dietitian will probably not do direct service and will not need to be as proficient at counseling and group education. Her expertise will be needed in strategic planning, fiscal management, staffing and human resources etc. </a:t>
            </a:r>
            <a:endParaRPr lang="en-US" dirty="0"/>
          </a:p>
          <a:p>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19</a:t>
            </a:fld>
            <a:endParaRPr lang="en-US"/>
          </a:p>
        </p:txBody>
      </p:sp>
    </p:spTree>
    <p:extLst>
      <p:ext uri="{BB962C8B-B14F-4D97-AF65-F5344CB8AC3E}">
        <p14:creationId xmlns:p14="http://schemas.microsoft.com/office/powerpoint/2010/main" val="1652212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Martin Luther King, Jr., (January 15, 1929 – April 4, 1968) was an American Baptist minister, activist, humanitarian, and leader in the African-American Civil Rights Movement. He is best known for his role in the advancement of civil rights using nonviolent civil disobedience based on his Christian beliefs. King also helped to organize the 1963 March on Washington, where he delivered his famous "I Have a Dream" speech. There, he established his reputation as one of the greatest orators in American history.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r>
              <a:rPr lang="en-US" b="1" dirty="0"/>
              <a:t>Charisma: </a:t>
            </a:r>
            <a:r>
              <a:rPr lang="en-US" dirty="0"/>
              <a:t>The attraction is more likely to be based on the leader’s ability to describe a vision for the future that is appealing to the follower; in addition the charismatic</a:t>
            </a:r>
            <a:r>
              <a:rPr lang="en-US" baseline="0" dirty="0"/>
              <a:t> leader energizes and enables followers to bring about the changes that are envisioned. It is not essential to have charisma to be an effective leader</a:t>
            </a:r>
          </a:p>
        </p:txBody>
      </p:sp>
      <p:sp>
        <p:nvSpPr>
          <p:cNvPr id="4" name="Slide Number Placeholder 3"/>
          <p:cNvSpPr>
            <a:spLocks noGrp="1"/>
          </p:cNvSpPr>
          <p:nvPr>
            <p:ph type="sldNum" sz="quarter" idx="10"/>
          </p:nvPr>
        </p:nvSpPr>
        <p:spPr/>
        <p:txBody>
          <a:bodyPr/>
          <a:lstStyle/>
          <a:p>
            <a:fld id="{06AC6F72-D191-DC4C-BF58-BFC5E3317355}" type="slidenum">
              <a:rPr lang="en-US" smtClean="0"/>
              <a:t>20</a:t>
            </a:fld>
            <a:endParaRPr lang="en-US"/>
          </a:p>
        </p:txBody>
      </p:sp>
    </p:spTree>
    <p:extLst>
      <p:ext uri="{BB962C8B-B14F-4D97-AF65-F5344CB8AC3E}">
        <p14:creationId xmlns:p14="http://schemas.microsoft.com/office/powerpoint/2010/main" val="4230612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a:t>Dietitians may be more rigid than other professionals and this may be a result of working with exact numbers and the degree of precision needed to perform diet calculation</a:t>
            </a:r>
            <a:r>
              <a:rPr lang="en-US" baseline="0" dirty="0"/>
              <a:t> and nutrient analyses,. Still this trait is in direct conflict with the need for leaders to be creative and flexible. Dietitians in general need to identify ways in  which they can develop flexibility and creativity. </a:t>
            </a:r>
            <a:endParaRPr lang="en-US" b="1" baseline="0" dirty="0"/>
          </a:p>
          <a:p>
            <a:endParaRPr lang="en-US" b="1" baseline="0" dirty="0"/>
          </a:p>
          <a:p>
            <a:pPr marL="171450" indent="-171450">
              <a:buFont typeface="Arial"/>
              <a:buChar char="•"/>
            </a:pPr>
            <a:r>
              <a:rPr lang="en-US" b="1" baseline="0" dirty="0"/>
              <a:t>Flexibility: </a:t>
            </a:r>
            <a:r>
              <a:rPr lang="en-US" baseline="0" dirty="0"/>
              <a:t>slowly becoming an essential trait. Nowadays managers are expected more than ever as information is becoming more readily available to organizations. Managers and leaders must be able to react to new information and are expected to make judgments and adjustments more quickly than ever. Examples: in foodservice management production requirements change in relationship to customer numbers, weather conditions, market fluctuations, customer income level – managers must be able to obtain and interpret new information as it becomes available and make adjustments in a timely manner – not too prematurely and not too late.</a:t>
            </a:r>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21</a:t>
            </a:fld>
            <a:endParaRPr lang="en-US"/>
          </a:p>
        </p:txBody>
      </p:sp>
    </p:spTree>
    <p:extLst>
      <p:ext uri="{BB962C8B-B14F-4D97-AF65-F5344CB8AC3E}">
        <p14:creationId xmlns:p14="http://schemas.microsoft.com/office/powerpoint/2010/main" val="4230612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Managers do things right;</a:t>
            </a:r>
            <a:r>
              <a:rPr lang="en-US" baseline="0" dirty="0"/>
              <a:t> leaders do the right things </a:t>
            </a:r>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22</a:t>
            </a:fld>
            <a:endParaRPr lang="en-US"/>
          </a:p>
        </p:txBody>
      </p:sp>
    </p:spTree>
    <p:extLst>
      <p:ext uri="{BB962C8B-B14F-4D97-AF65-F5344CB8AC3E}">
        <p14:creationId xmlns:p14="http://schemas.microsoft.com/office/powerpoint/2010/main" val="1829895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Leadership is partly a learned behavior and partly a function of the personality of the leader. Most leaders use a</a:t>
            </a:r>
            <a:r>
              <a:rPr lang="en-US" b="1" baseline="0" dirty="0"/>
              <a:t> variety of leadership styles which vary with the situation. Variation can best be viewed on a continuum that ranges from autocratic to consensus management </a:t>
            </a:r>
          </a:p>
          <a:p>
            <a:endParaRPr lang="en-US" baseline="0" dirty="0"/>
          </a:p>
          <a:p>
            <a:r>
              <a:rPr lang="en-US" dirty="0"/>
              <a:t>FIND VIDEOS THAT WOULD REPRESENT ALL 4 OF THEM</a:t>
            </a:r>
          </a:p>
          <a:p>
            <a:r>
              <a:rPr lang="fr-FR" dirty="0">
                <a:hlinkClick r:id="rId3"/>
              </a:rPr>
              <a:t>http://www.nwlink.com/~donclark/leader/leadstl.html</a:t>
            </a:r>
            <a:endParaRPr lang="fr-FR" dirty="0"/>
          </a:p>
          <a:p>
            <a:r>
              <a:rPr lang="fr-FR" dirty="0">
                <a:hlinkClick r:id="rId4"/>
              </a:rPr>
              <a:t>http://www.nwlink.com/~donclark/leader/survstyl.html</a:t>
            </a:r>
            <a:endParaRPr lang="fr-FR" dirty="0"/>
          </a:p>
          <a:p>
            <a:r>
              <a:rPr lang="en-US" dirty="0">
                <a:hlinkClick r:id="rId5"/>
              </a:rPr>
              <a:t>http://www.nationalserviceresources.org/files/Leadership_for_Serving_Communities.pdf</a:t>
            </a:r>
            <a:endParaRPr lang="en-US" dirty="0"/>
          </a:p>
          <a:p>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25</a:t>
            </a:fld>
            <a:endParaRPr lang="en-US"/>
          </a:p>
        </p:txBody>
      </p:sp>
    </p:spTree>
    <p:extLst>
      <p:ext uri="{BB962C8B-B14F-4D97-AF65-F5344CB8AC3E}">
        <p14:creationId xmlns:p14="http://schemas.microsoft.com/office/powerpoint/2010/main" val="1120486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100" dirty="0"/>
              <a:t>Leaders find ways to honor differences while being fair to all employees</a:t>
            </a:r>
          </a:p>
          <a:p>
            <a:pPr marL="171450" indent="-171450">
              <a:buFont typeface="Arial"/>
              <a:buChar char="•"/>
            </a:pPr>
            <a:r>
              <a:rPr lang="en-US" sz="1100" baseline="0" dirty="0"/>
              <a:t> leaders take risks when it will be of benefit to the work group etc.</a:t>
            </a:r>
            <a:endParaRPr lang="en-US" sz="1100" dirty="0"/>
          </a:p>
        </p:txBody>
      </p:sp>
      <p:sp>
        <p:nvSpPr>
          <p:cNvPr id="4" name="Slide Number Placeholder 3"/>
          <p:cNvSpPr>
            <a:spLocks noGrp="1"/>
          </p:cNvSpPr>
          <p:nvPr>
            <p:ph type="sldNum" sz="quarter" idx="10"/>
          </p:nvPr>
        </p:nvSpPr>
        <p:spPr/>
        <p:txBody>
          <a:bodyPr/>
          <a:lstStyle/>
          <a:p>
            <a:fld id="{06AC6F72-D191-DC4C-BF58-BFC5E3317355}" type="slidenum">
              <a:rPr lang="en-US" smtClean="0"/>
              <a:t>4</a:t>
            </a:fld>
            <a:endParaRPr lang="en-US"/>
          </a:p>
        </p:txBody>
      </p:sp>
    </p:spTree>
    <p:extLst>
      <p:ext uri="{BB962C8B-B14F-4D97-AF65-F5344CB8AC3E}">
        <p14:creationId xmlns:p14="http://schemas.microsoft.com/office/powerpoint/2010/main" val="11463872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sym typeface="Wingdings"/>
              </a:rPr>
              <a:t>When a decision must be made rapidly, the leader assumes an autocratic stance, whether or not it is the preferred style of that leader </a:t>
            </a:r>
          </a:p>
          <a:p>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31</a:t>
            </a:fld>
            <a:endParaRPr lang="en-US"/>
          </a:p>
        </p:txBody>
      </p:sp>
    </p:spTree>
    <p:extLst>
      <p:ext uri="{BB962C8B-B14F-4D97-AF65-F5344CB8AC3E}">
        <p14:creationId xmlns:p14="http://schemas.microsoft.com/office/powerpoint/2010/main" val="19214759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The </a:t>
            </a:r>
            <a:r>
              <a:rPr lang="en-US" baseline="0" dirty="0"/>
              <a:t>participative manager may share information with subordinates so that the latter have enough data to provide the best possible input; sometime subordinates actually generate the data for the manager and deliver it with an analysis that will help the manager to the best thing</a:t>
            </a:r>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33</a:t>
            </a:fld>
            <a:endParaRPr lang="en-US"/>
          </a:p>
        </p:txBody>
      </p:sp>
    </p:spTree>
    <p:extLst>
      <p:ext uri="{BB962C8B-B14F-4D97-AF65-F5344CB8AC3E}">
        <p14:creationId xmlns:p14="http://schemas.microsoft.com/office/powerpoint/2010/main" val="2627549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easier than done </a:t>
            </a:r>
          </a:p>
        </p:txBody>
      </p:sp>
      <p:sp>
        <p:nvSpPr>
          <p:cNvPr id="4" name="Slide Number Placeholder 3"/>
          <p:cNvSpPr>
            <a:spLocks noGrp="1"/>
          </p:cNvSpPr>
          <p:nvPr>
            <p:ph type="sldNum" sz="quarter" idx="10"/>
          </p:nvPr>
        </p:nvSpPr>
        <p:spPr/>
        <p:txBody>
          <a:bodyPr/>
          <a:lstStyle/>
          <a:p>
            <a:fld id="{06AC6F72-D191-DC4C-BF58-BFC5E3317355}" type="slidenum">
              <a:rPr lang="en-US" smtClean="0"/>
              <a:t>40</a:t>
            </a:fld>
            <a:endParaRPr lang="en-US"/>
          </a:p>
        </p:txBody>
      </p:sp>
    </p:spTree>
    <p:extLst>
      <p:ext uri="{BB962C8B-B14F-4D97-AF65-F5344CB8AC3E}">
        <p14:creationId xmlns:p14="http://schemas.microsoft.com/office/powerpoint/2010/main" val="21591140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easier than done </a:t>
            </a:r>
          </a:p>
        </p:txBody>
      </p:sp>
      <p:sp>
        <p:nvSpPr>
          <p:cNvPr id="4" name="Slide Number Placeholder 3"/>
          <p:cNvSpPr>
            <a:spLocks noGrp="1"/>
          </p:cNvSpPr>
          <p:nvPr>
            <p:ph type="sldNum" sz="quarter" idx="10"/>
          </p:nvPr>
        </p:nvSpPr>
        <p:spPr/>
        <p:txBody>
          <a:bodyPr/>
          <a:lstStyle/>
          <a:p>
            <a:fld id="{06AC6F72-D191-DC4C-BF58-BFC5E3317355}" type="slidenum">
              <a:rPr lang="en-US" smtClean="0"/>
              <a:t>41</a:t>
            </a:fld>
            <a:endParaRPr lang="en-US"/>
          </a:p>
        </p:txBody>
      </p:sp>
    </p:spTree>
    <p:extLst>
      <p:ext uri="{BB962C8B-B14F-4D97-AF65-F5344CB8AC3E}">
        <p14:creationId xmlns:p14="http://schemas.microsoft.com/office/powerpoint/2010/main" val="21591140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Members of the work groups could come from the same department (i.e. RDs and DTRs from a dietetic department revising a hospital’s diet manual) or may cross departmental lines (i.e. team with clinical dietitian, foodservice manager, foodservice worker, nursing unit clerk, nurse manager to develop a policy for late tray delivery to patients)</a:t>
            </a:r>
          </a:p>
          <a:p>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43</a:t>
            </a:fld>
            <a:endParaRPr lang="en-US"/>
          </a:p>
        </p:txBody>
      </p:sp>
    </p:spTree>
    <p:extLst>
      <p:ext uri="{BB962C8B-B14F-4D97-AF65-F5344CB8AC3E}">
        <p14:creationId xmlns:p14="http://schemas.microsoft.com/office/powerpoint/2010/main" val="607555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Difficult to function</a:t>
            </a:r>
            <a:r>
              <a:rPr lang="en-US" baseline="0" dirty="0"/>
              <a:t> in day-to-day operations: related to the fact that all members of the group are equal and no one member has authority over other members, nor does one member have the sole responsibility for decision making; </a:t>
            </a:r>
          </a:p>
          <a:p>
            <a:pPr marL="171450" indent="-171450">
              <a:buFont typeface="Arial"/>
              <a:buChar char="•"/>
            </a:pPr>
            <a:r>
              <a:rPr lang="en-US" b="1" baseline="0" dirty="0"/>
              <a:t>for this they implement rotation schedules for making routine decisions. </a:t>
            </a:r>
          </a:p>
          <a:p>
            <a:pPr marL="171450" indent="-171450">
              <a:buFont typeface="Arial"/>
              <a:buChar char="•"/>
            </a:pPr>
            <a:r>
              <a:rPr lang="en-US" baseline="0" dirty="0"/>
              <a:t>In other situations, </a:t>
            </a:r>
            <a:r>
              <a:rPr lang="en-US" b="1" baseline="0" dirty="0"/>
              <a:t>a member who is really good at day-to-day operations becomes the team leader and assumes the responsibility for routine decision making: this can create problems because the team leader is performing additional tasks without being compensated </a:t>
            </a:r>
            <a:r>
              <a:rPr lang="en-US" b="1" baseline="0" dirty="0">
                <a:sym typeface="Wingdings"/>
              </a:rPr>
              <a:t> “acting manager” position where the team leader may be relieved of some of the routine duties or may earn additional compensation. </a:t>
            </a:r>
            <a:endParaRPr lang="en-US" b="1" dirty="0"/>
          </a:p>
        </p:txBody>
      </p:sp>
      <p:sp>
        <p:nvSpPr>
          <p:cNvPr id="4" name="Slide Number Placeholder 3"/>
          <p:cNvSpPr>
            <a:spLocks noGrp="1"/>
          </p:cNvSpPr>
          <p:nvPr>
            <p:ph type="sldNum" sz="quarter" idx="10"/>
          </p:nvPr>
        </p:nvSpPr>
        <p:spPr/>
        <p:txBody>
          <a:bodyPr/>
          <a:lstStyle/>
          <a:p>
            <a:fld id="{06AC6F72-D191-DC4C-BF58-BFC5E3317355}" type="slidenum">
              <a:rPr lang="en-US" smtClean="0"/>
              <a:t>45</a:t>
            </a:fld>
            <a:endParaRPr lang="en-US"/>
          </a:p>
        </p:txBody>
      </p:sp>
    </p:spTree>
    <p:extLst>
      <p:ext uri="{BB962C8B-B14F-4D97-AF65-F5344CB8AC3E}">
        <p14:creationId xmlns:p14="http://schemas.microsoft.com/office/powerpoint/2010/main" val="24038598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 term</a:t>
            </a:r>
            <a:r>
              <a:rPr lang="en-US" baseline="0" dirty="0"/>
              <a:t> success of self-managed teams is unknown; many such teams have had difficulty with coordination and with productivity; the frustration is often due to a lack of leadership </a:t>
            </a:r>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46</a:t>
            </a:fld>
            <a:endParaRPr lang="en-US"/>
          </a:p>
        </p:txBody>
      </p:sp>
    </p:spTree>
    <p:extLst>
      <p:ext uri="{BB962C8B-B14F-4D97-AF65-F5344CB8AC3E}">
        <p14:creationId xmlns:p14="http://schemas.microsoft.com/office/powerpoint/2010/main" val="542128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Longterm</a:t>
            </a:r>
            <a:r>
              <a:rPr lang="en-US" baseline="0" dirty="0"/>
              <a:t> success of self-managed teams is unknown; many such teams have had difficulty with coordination and with productivity; the frustration is often due to a lack of leadership </a:t>
            </a:r>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47</a:t>
            </a:fld>
            <a:endParaRPr lang="en-US"/>
          </a:p>
        </p:txBody>
      </p:sp>
    </p:spTree>
    <p:extLst>
      <p:ext uri="{BB962C8B-B14F-4D97-AF65-F5344CB8AC3E}">
        <p14:creationId xmlns:p14="http://schemas.microsoft.com/office/powerpoint/2010/main" val="542128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Harvard business</a:t>
            </a:r>
            <a:r>
              <a:rPr lang="en-US" baseline="0" dirty="0"/>
              <a:t> review: </a:t>
            </a:r>
            <a:r>
              <a:rPr lang="en-US" sz="1200" dirty="0">
                <a:hlinkClick r:id="rId3"/>
              </a:rPr>
              <a:t>https://surveys.zfco.com/WebParticipantSignup.do</a:t>
            </a:r>
            <a:endParaRPr lang="en-US" sz="1200"/>
          </a:p>
          <a:p>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48</a:t>
            </a:fld>
            <a:endParaRPr lang="en-US"/>
          </a:p>
        </p:txBody>
      </p:sp>
    </p:spTree>
    <p:extLst>
      <p:ext uri="{BB962C8B-B14F-4D97-AF65-F5344CB8AC3E}">
        <p14:creationId xmlns:p14="http://schemas.microsoft.com/office/powerpoint/2010/main" val="1451624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Leaders find ways to honor differences while being fair to all employees;</a:t>
            </a:r>
            <a:r>
              <a:rPr lang="en-US" baseline="0" dirty="0"/>
              <a:t> leaders take risks when it will be of benefit to the work group etc.</a:t>
            </a:r>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5</a:t>
            </a:fld>
            <a:endParaRPr lang="en-US"/>
          </a:p>
        </p:txBody>
      </p:sp>
    </p:spTree>
    <p:extLst>
      <p:ext uri="{BB962C8B-B14F-4D97-AF65-F5344CB8AC3E}">
        <p14:creationId xmlns:p14="http://schemas.microsoft.com/office/powerpoint/2010/main" val="1146387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Leaders find ways to honor differences while being fair to all employees;</a:t>
            </a:r>
            <a:r>
              <a:rPr lang="en-US" baseline="0" dirty="0"/>
              <a:t> leaders take risks when it will be of benefit to the work group etc.</a:t>
            </a:r>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6</a:t>
            </a:fld>
            <a:endParaRPr lang="en-US"/>
          </a:p>
        </p:txBody>
      </p:sp>
    </p:spTree>
    <p:extLst>
      <p:ext uri="{BB962C8B-B14F-4D97-AF65-F5344CB8AC3E}">
        <p14:creationId xmlns:p14="http://schemas.microsoft.com/office/powerpoint/2010/main" val="1146387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Manager</a:t>
            </a:r>
            <a:r>
              <a:rPr lang="en-US" baseline="0" dirty="0"/>
              <a:t> says “go”, leader says “lets go”</a:t>
            </a:r>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7</a:t>
            </a:fld>
            <a:endParaRPr lang="en-US"/>
          </a:p>
        </p:txBody>
      </p:sp>
    </p:spTree>
    <p:extLst>
      <p:ext uri="{BB962C8B-B14F-4D97-AF65-F5344CB8AC3E}">
        <p14:creationId xmlns:p14="http://schemas.microsoft.com/office/powerpoint/2010/main" val="2869976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Formal leaders: </a:t>
            </a:r>
            <a:r>
              <a:rPr lang="en-US" dirty="0"/>
              <a:t>usually a manager;</a:t>
            </a:r>
            <a:r>
              <a:rPr lang="en-US" baseline="0" dirty="0"/>
              <a:t> recognized by the organization and expected to assume the mantle of leadership which includes setting the direction for subordinates and facilitating the ability of the staff to fulfill the organizational vision. </a:t>
            </a:r>
          </a:p>
          <a:p>
            <a:endParaRPr lang="en-US" baseline="0" dirty="0"/>
          </a:p>
          <a:p>
            <a:r>
              <a:rPr lang="en-US" b="1" baseline="0" dirty="0"/>
              <a:t>Informal leaders: </a:t>
            </a:r>
            <a:r>
              <a:rPr lang="en-US" baseline="0" dirty="0"/>
              <a:t>individual who exhibits characteristics of the formal leader but is not recognized as a leader by the organization – i.e. does not perform managerial functions such as planning, organizing and controlling. They exert significant influence on their colleagues. </a:t>
            </a:r>
          </a:p>
          <a:p>
            <a:r>
              <a:rPr lang="en-US" b="1" baseline="0" dirty="0"/>
              <a:t>One of the ability of leaders is to identify the ability of leadership in others. </a:t>
            </a:r>
          </a:p>
          <a:p>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9</a:t>
            </a:fld>
            <a:endParaRPr lang="en-US"/>
          </a:p>
        </p:txBody>
      </p:sp>
    </p:spTree>
    <p:extLst>
      <p:ext uri="{BB962C8B-B14F-4D97-AF65-F5344CB8AC3E}">
        <p14:creationId xmlns:p14="http://schemas.microsoft.com/office/powerpoint/2010/main" val="1647049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Formal leaders: </a:t>
            </a:r>
            <a:r>
              <a:rPr lang="en-US" dirty="0"/>
              <a:t>usually a manager;</a:t>
            </a:r>
            <a:r>
              <a:rPr lang="en-US" baseline="0" dirty="0"/>
              <a:t> recognized by the organization and expected to assume the mantle of leadership which includes setting the direction for subordinates and facilitating the ability of the staff to fulfill the organizational vision. </a:t>
            </a:r>
          </a:p>
          <a:p>
            <a:endParaRPr lang="en-US" baseline="0" dirty="0"/>
          </a:p>
          <a:p>
            <a:r>
              <a:rPr lang="en-US" b="1" baseline="0" dirty="0"/>
              <a:t>Informal leaders: </a:t>
            </a:r>
            <a:r>
              <a:rPr lang="en-US" baseline="0" dirty="0"/>
              <a:t>individual who exhibits characteristics of the formal leader but is not recognized as a leader by the organization – i.e. does not perform managerial functions such as planning, organizing and controlling. They exert significant influence on their colleagues. </a:t>
            </a:r>
          </a:p>
          <a:p>
            <a:r>
              <a:rPr lang="en-US" b="1" baseline="0" dirty="0"/>
              <a:t>One of the ability of leaders is to identify the ability of leadership in others. </a:t>
            </a:r>
          </a:p>
        </p:txBody>
      </p:sp>
      <p:sp>
        <p:nvSpPr>
          <p:cNvPr id="4" name="Slide Number Placeholder 3"/>
          <p:cNvSpPr>
            <a:spLocks noGrp="1"/>
          </p:cNvSpPr>
          <p:nvPr>
            <p:ph type="sldNum" sz="quarter" idx="10"/>
          </p:nvPr>
        </p:nvSpPr>
        <p:spPr/>
        <p:txBody>
          <a:bodyPr/>
          <a:lstStyle/>
          <a:p>
            <a:fld id="{06AC6F72-D191-DC4C-BF58-BFC5E3317355}" type="slidenum">
              <a:rPr lang="en-US" smtClean="0"/>
              <a:t>10</a:t>
            </a:fld>
            <a:endParaRPr lang="en-US"/>
          </a:p>
        </p:txBody>
      </p:sp>
    </p:spTree>
    <p:extLst>
      <p:ext uri="{BB962C8B-B14F-4D97-AF65-F5344CB8AC3E}">
        <p14:creationId xmlns:p14="http://schemas.microsoft.com/office/powerpoint/2010/main" val="3237473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aseline="0" dirty="0"/>
              <a:t>Not everyone wants to be a leader; some think that leadership is a logical step in the dietetics career: starting with staff dietitian, to a dietitian with a clinical specialty and then on to clinical nutrition manager. </a:t>
            </a:r>
            <a:r>
              <a:rPr lang="en-US" baseline="0" dirty="0">
                <a:sym typeface="Wingdings"/>
              </a:rPr>
              <a:t> </a:t>
            </a:r>
            <a:r>
              <a:rPr lang="en-US" b="1" baseline="0" dirty="0">
                <a:sym typeface="Wingdings"/>
              </a:rPr>
              <a:t>Mistake – some dietitians really want to be primary caregivers and do not want to take the responsibility of management or leadership.</a:t>
            </a:r>
          </a:p>
          <a:p>
            <a:pPr marL="171450" indent="-171450">
              <a:buFont typeface="Arial"/>
              <a:buChar char="•"/>
            </a:pPr>
            <a:r>
              <a:rPr lang="en-US" baseline="0" dirty="0">
                <a:sym typeface="Wingdings"/>
              </a:rPr>
              <a:t>On the other hand: a fresh dietitian might want to change things and to protect the other professional staff from having to perform the less professional parts of the job: this person has the motivation of a leader and is more likely to achieve leadership success than is a more experienced but less enthusiastic colleague.</a:t>
            </a:r>
            <a:endParaRPr lang="en-US" dirty="0"/>
          </a:p>
        </p:txBody>
      </p:sp>
      <p:sp>
        <p:nvSpPr>
          <p:cNvPr id="4" name="Slide Number Placeholder 3"/>
          <p:cNvSpPr>
            <a:spLocks noGrp="1"/>
          </p:cNvSpPr>
          <p:nvPr>
            <p:ph type="sldNum" sz="quarter" idx="10"/>
          </p:nvPr>
        </p:nvSpPr>
        <p:spPr/>
        <p:txBody>
          <a:bodyPr/>
          <a:lstStyle/>
          <a:p>
            <a:fld id="{06AC6F72-D191-DC4C-BF58-BFC5E3317355}" type="slidenum">
              <a:rPr lang="en-US" smtClean="0"/>
              <a:t>11</a:t>
            </a:fld>
            <a:endParaRPr lang="en-US"/>
          </a:p>
        </p:txBody>
      </p:sp>
    </p:spTree>
    <p:extLst>
      <p:ext uri="{BB962C8B-B14F-4D97-AF65-F5344CB8AC3E}">
        <p14:creationId xmlns:p14="http://schemas.microsoft.com/office/powerpoint/2010/main" val="2403184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Other</a:t>
            </a:r>
            <a:r>
              <a:rPr lang="en-US" b="1" baseline="0" dirty="0"/>
              <a:t> characteristics such as </a:t>
            </a:r>
            <a:r>
              <a:rPr lang="en-US" b="1" baseline="0" dirty="0" err="1"/>
              <a:t>carisma</a:t>
            </a:r>
            <a:r>
              <a:rPr lang="en-US" b="1" baseline="0" dirty="0"/>
              <a:t>, creativity, flexibility </a:t>
            </a:r>
            <a:endParaRPr lang="en-US" b="1" dirty="0"/>
          </a:p>
        </p:txBody>
      </p:sp>
      <p:sp>
        <p:nvSpPr>
          <p:cNvPr id="4" name="Slide Number Placeholder 3"/>
          <p:cNvSpPr>
            <a:spLocks noGrp="1"/>
          </p:cNvSpPr>
          <p:nvPr>
            <p:ph type="sldNum" sz="quarter" idx="10"/>
          </p:nvPr>
        </p:nvSpPr>
        <p:spPr/>
        <p:txBody>
          <a:bodyPr/>
          <a:lstStyle/>
          <a:p>
            <a:fld id="{06AC6F72-D191-DC4C-BF58-BFC5E3317355}" type="slidenum">
              <a:rPr lang="en-US" smtClean="0"/>
              <a:t>13</a:t>
            </a:fld>
            <a:endParaRPr lang="en-US"/>
          </a:p>
        </p:txBody>
      </p:sp>
    </p:spTree>
    <p:extLst>
      <p:ext uri="{BB962C8B-B14F-4D97-AF65-F5344CB8AC3E}">
        <p14:creationId xmlns:p14="http://schemas.microsoft.com/office/powerpoint/2010/main" val="2426296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FBE27C-C280-DA4E-9A6B-0A9B0347918F}"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567A2-A15C-9445-B5D7-5B7D9AE765D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BE27C-C280-DA4E-9A6B-0A9B0347918F}"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567A2-A15C-9445-B5D7-5B7D9AE765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FBE27C-C280-DA4E-9A6B-0A9B0347918F}"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567A2-A15C-9445-B5D7-5B7D9AE765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BE27C-C280-DA4E-9A6B-0A9B0347918F}"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567A2-A15C-9445-B5D7-5B7D9AE765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BE27C-C280-DA4E-9A6B-0A9B0347918F}"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567A2-A15C-9445-B5D7-5B7D9AE765D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FBE27C-C280-DA4E-9A6B-0A9B0347918F}"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567A2-A15C-9445-B5D7-5B7D9AE765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FBE27C-C280-DA4E-9A6B-0A9B0347918F}" type="datetimeFigureOut">
              <a:rPr lang="en-US" smtClean="0"/>
              <a:t>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567A2-A15C-9445-B5D7-5B7D9AE765D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FBE27C-C280-DA4E-9A6B-0A9B0347918F}" type="datetimeFigureOut">
              <a:rPr lang="en-US" smtClean="0"/>
              <a:t>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567A2-A15C-9445-B5D7-5B7D9AE765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BE27C-C280-DA4E-9A6B-0A9B0347918F}" type="datetimeFigureOut">
              <a:rPr lang="en-US" smtClean="0"/>
              <a:t>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567A2-A15C-9445-B5D7-5B7D9AE765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FBE27C-C280-DA4E-9A6B-0A9B0347918F}"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567A2-A15C-9445-B5D7-5B7D9AE765D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FBE27C-C280-DA4E-9A6B-0A9B0347918F}"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567A2-A15C-9445-B5D7-5B7D9AE765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FFBE27C-C280-DA4E-9A6B-0A9B0347918F}" type="datetimeFigureOut">
              <a:rPr lang="en-US" smtClean="0"/>
              <a:t>2/16/2017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CF567A2-A15C-9445-B5D7-5B7D9AE765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Leadership</a:t>
            </a:r>
          </a:p>
        </p:txBody>
      </p:sp>
      <p:sp>
        <p:nvSpPr>
          <p:cNvPr id="3" name="Subtitle 2"/>
          <p:cNvSpPr>
            <a:spLocks noGrp="1"/>
          </p:cNvSpPr>
          <p:nvPr>
            <p:ph type="subTitle" idx="1"/>
          </p:nvPr>
        </p:nvSpPr>
        <p:spPr/>
        <p:txBody>
          <a:bodyPr/>
          <a:lstStyle/>
          <a:p>
            <a:r>
              <a:rPr lang="en-US" dirty="0"/>
              <a:t>NUT 468</a:t>
            </a:r>
          </a:p>
          <a:p>
            <a:endParaRPr lang="en-US" dirty="0"/>
          </a:p>
        </p:txBody>
      </p:sp>
    </p:spTree>
    <p:extLst>
      <p:ext uri="{BB962C8B-B14F-4D97-AF65-F5344CB8AC3E}">
        <p14:creationId xmlns:p14="http://schemas.microsoft.com/office/powerpoint/2010/main" val="1108213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&amp; Informal Leaders </a:t>
            </a:r>
          </a:p>
        </p:txBody>
      </p:sp>
      <p:sp>
        <p:nvSpPr>
          <p:cNvPr id="3" name="Content Placeholder 2"/>
          <p:cNvSpPr>
            <a:spLocks noGrp="1"/>
          </p:cNvSpPr>
          <p:nvPr>
            <p:ph idx="1"/>
          </p:nvPr>
        </p:nvSpPr>
        <p:spPr>
          <a:xfrm>
            <a:off x="457200" y="3987800"/>
            <a:ext cx="8229600" cy="2870200"/>
          </a:xfrm>
        </p:spPr>
        <p:txBody>
          <a:bodyPr>
            <a:normAutofit/>
          </a:bodyPr>
          <a:lstStyle/>
          <a:p>
            <a:r>
              <a:rPr lang="en-US" dirty="0"/>
              <a:t>Both formal and informal leaders must be considered</a:t>
            </a:r>
          </a:p>
          <a:p>
            <a:r>
              <a:rPr lang="en-US" b="1" dirty="0">
                <a:solidFill>
                  <a:srgbClr val="FF6600"/>
                </a:solidFill>
              </a:rPr>
              <a:t>The formal leader should identify informal leaders in an organization, earning their respect and support should be a priority</a:t>
            </a:r>
          </a:p>
          <a:p>
            <a:r>
              <a:rPr lang="en-US" dirty="0"/>
              <a:t>Examples of informal leaders: senior employee, employees with greatest degree of technical expertise, …</a:t>
            </a:r>
          </a:p>
        </p:txBody>
      </p:sp>
      <p:graphicFrame>
        <p:nvGraphicFramePr>
          <p:cNvPr id="4" name="Table 3"/>
          <p:cNvGraphicFramePr>
            <a:graphicFrameLocks noGrp="1"/>
          </p:cNvGraphicFramePr>
          <p:nvPr>
            <p:extLst>
              <p:ext uri="{D42A27DB-BD31-4B8C-83A1-F6EECF244321}">
                <p14:modId xmlns:p14="http://schemas.microsoft.com/office/powerpoint/2010/main" val="1953565909"/>
              </p:ext>
            </p:extLst>
          </p:nvPr>
        </p:nvGraphicFramePr>
        <p:xfrm>
          <a:off x="457200" y="1778000"/>
          <a:ext cx="8229600" cy="17424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sz="2400" dirty="0"/>
                        <a:t>FORMAL</a:t>
                      </a:r>
                    </a:p>
                  </a:txBody>
                  <a:tcPr/>
                </a:tc>
                <a:tc>
                  <a:txBody>
                    <a:bodyPr/>
                    <a:lstStyle/>
                    <a:p>
                      <a:pPr algn="ctr"/>
                      <a:r>
                        <a:rPr lang="en-US" sz="2400" dirty="0"/>
                        <a:t>INFORMAL</a:t>
                      </a:r>
                    </a:p>
                  </a:txBody>
                  <a:tcPr/>
                </a:tc>
                <a:extLst>
                  <a:ext uri="{0D108BD9-81ED-4DB2-BD59-A6C34878D82A}">
                    <a16:rowId xmlns:a16="http://schemas.microsoft.com/office/drawing/2014/main" val="10000"/>
                  </a:ext>
                </a:extLst>
              </a:tr>
              <a:tr h="370840">
                <a:tc>
                  <a:txBody>
                    <a:bodyPr/>
                    <a:lstStyle/>
                    <a:p>
                      <a:pPr algn="ctr"/>
                      <a:r>
                        <a:rPr lang="en-US" dirty="0"/>
                        <a:t>Recognized by the organization</a:t>
                      </a:r>
                    </a:p>
                  </a:txBody>
                  <a:tcPr/>
                </a:tc>
                <a:tc>
                  <a:txBody>
                    <a:bodyPr/>
                    <a:lstStyle/>
                    <a:p>
                      <a:pPr algn="ctr"/>
                      <a:r>
                        <a:rPr lang="en-US" dirty="0"/>
                        <a:t>Not recognized by the organization</a:t>
                      </a:r>
                    </a:p>
                  </a:txBody>
                  <a:tcPr/>
                </a:tc>
                <a:extLst>
                  <a:ext uri="{0D108BD9-81ED-4DB2-BD59-A6C34878D82A}">
                    <a16:rowId xmlns:a16="http://schemas.microsoft.com/office/drawing/2014/main" val="10001"/>
                  </a:ext>
                </a:extLst>
              </a:tr>
              <a:tr h="370840">
                <a:tc>
                  <a:txBody>
                    <a:bodyPr/>
                    <a:lstStyle/>
                    <a:p>
                      <a:pPr algn="ctr"/>
                      <a:r>
                        <a:rPr lang="en-US" dirty="0"/>
                        <a:t>Endowed by the organization with</a:t>
                      </a:r>
                      <a:r>
                        <a:rPr lang="en-US" baseline="0" dirty="0"/>
                        <a:t> a formal title</a:t>
                      </a:r>
                      <a:endParaRPr lang="en-US" dirty="0"/>
                    </a:p>
                  </a:txBody>
                  <a:tcPr/>
                </a:tc>
                <a:tc>
                  <a:txBody>
                    <a:bodyPr/>
                    <a:lstStyle/>
                    <a:p>
                      <a:pPr algn="ctr"/>
                      <a:r>
                        <a:rPr lang="en-US" dirty="0"/>
                        <a:t>Exhibits many of the characteristics of</a:t>
                      </a:r>
                      <a:r>
                        <a:rPr lang="en-US" baseline="0" dirty="0"/>
                        <a:t> leaders but not endowed by the organization</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84738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800" y="1169462"/>
            <a:ext cx="8686800" cy="2692400"/>
          </a:xfrm>
        </p:spPr>
        <p:txBody>
          <a:bodyPr>
            <a:noAutofit/>
          </a:bodyPr>
          <a:lstStyle/>
          <a:p>
            <a:pPr marL="0" indent="0" algn="ctr">
              <a:buNone/>
            </a:pPr>
            <a:r>
              <a:rPr lang="en-US" sz="6000" b="1" dirty="0">
                <a:solidFill>
                  <a:srgbClr val="FF0000"/>
                </a:solidFill>
                <a:latin typeface="American Typewriter"/>
                <a:cs typeface="American Typewriter"/>
              </a:rPr>
              <a:t>Does everyone want to become a leader?</a:t>
            </a:r>
          </a:p>
        </p:txBody>
      </p:sp>
      <p:sp>
        <p:nvSpPr>
          <p:cNvPr id="4" name="TextBox 3"/>
          <p:cNvSpPr txBox="1"/>
          <p:nvPr/>
        </p:nvSpPr>
        <p:spPr>
          <a:xfrm>
            <a:off x="548719" y="3730031"/>
            <a:ext cx="8277812" cy="2477601"/>
          </a:xfrm>
          <a:prstGeom prst="rect">
            <a:avLst/>
          </a:prstGeom>
          <a:noFill/>
        </p:spPr>
        <p:txBody>
          <a:bodyPr wrap="square" rtlCol="0">
            <a:spAutoFit/>
          </a:bodyPr>
          <a:lstStyle/>
          <a:p>
            <a:r>
              <a:rPr lang="en-US" sz="2500" b="1" dirty="0"/>
              <a:t>Is every dietetic student’s dream scenario the following?</a:t>
            </a:r>
          </a:p>
          <a:p>
            <a:endParaRPr lang="en-US" sz="2500" dirty="0"/>
          </a:p>
          <a:p>
            <a:r>
              <a:rPr lang="en-US" sz="2500" dirty="0"/>
              <a:t>Staff dietitian </a:t>
            </a:r>
            <a:r>
              <a:rPr lang="en-US" sz="2500" dirty="0">
                <a:sym typeface="Wingdings"/>
              </a:rPr>
              <a:t> </a:t>
            </a:r>
            <a:r>
              <a:rPr lang="en-US" sz="2500" dirty="0"/>
              <a:t>  clinical dietitian  </a:t>
            </a:r>
            <a:r>
              <a:rPr lang="en-US" sz="2500" dirty="0">
                <a:sym typeface="Wingdings"/>
              </a:rPr>
              <a:t></a:t>
            </a:r>
            <a:r>
              <a:rPr lang="en-US" sz="2500" dirty="0"/>
              <a:t> clinical nutrition manager</a:t>
            </a:r>
          </a:p>
          <a:p>
            <a:r>
              <a:rPr lang="en-US" sz="3000" dirty="0"/>
              <a:t> </a:t>
            </a:r>
          </a:p>
        </p:txBody>
      </p:sp>
    </p:spTree>
    <p:extLst>
      <p:ext uri="{BB962C8B-B14F-4D97-AF65-F5344CB8AC3E}">
        <p14:creationId xmlns:p14="http://schemas.microsoft.com/office/powerpoint/2010/main" val="108311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800" y="939800"/>
            <a:ext cx="8686800" cy="2692400"/>
          </a:xfrm>
        </p:spPr>
        <p:txBody>
          <a:bodyPr>
            <a:noAutofit/>
          </a:bodyPr>
          <a:lstStyle/>
          <a:p>
            <a:pPr marL="0" indent="0" algn="ctr">
              <a:buNone/>
            </a:pPr>
            <a:r>
              <a:rPr lang="en-US" sz="6000" b="1" dirty="0">
                <a:solidFill>
                  <a:srgbClr val="FF0000"/>
                </a:solidFill>
                <a:latin typeface="American Typewriter"/>
                <a:cs typeface="American Typewriter"/>
              </a:rPr>
              <a:t>What are the characteristics of effective leaders?</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6229" y="3877465"/>
            <a:ext cx="4678879" cy="2723776"/>
          </a:xfrm>
          <a:prstGeom prst="rect">
            <a:avLst/>
          </a:prstGeom>
          <a:ln>
            <a:noFill/>
          </a:ln>
          <a:effectLst>
            <a:softEdge rad="112500"/>
          </a:effectLst>
        </p:spPr>
      </p:pic>
    </p:spTree>
    <p:extLst>
      <p:ext uri="{BB962C8B-B14F-4D97-AF65-F5344CB8AC3E}">
        <p14:creationId xmlns:p14="http://schemas.microsoft.com/office/powerpoint/2010/main" val="3604042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27541884"/>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57200" y="533400"/>
            <a:ext cx="8229600" cy="990600"/>
          </a:xfrm>
        </p:spPr>
        <p:txBody>
          <a:bodyPr/>
          <a:lstStyle/>
          <a:p>
            <a:r>
              <a:rPr lang="en-US" dirty="0"/>
              <a:t>Characteristics of Effective Leaders</a:t>
            </a:r>
          </a:p>
        </p:txBody>
      </p:sp>
    </p:spTree>
    <p:extLst>
      <p:ext uri="{BB962C8B-B14F-4D97-AF65-F5344CB8AC3E}">
        <p14:creationId xmlns:p14="http://schemas.microsoft.com/office/powerpoint/2010/main" val="3832398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Effective Leaders</a:t>
            </a:r>
          </a:p>
        </p:txBody>
      </p:sp>
      <p:sp>
        <p:nvSpPr>
          <p:cNvPr id="3" name="Content Placeholder 2"/>
          <p:cNvSpPr>
            <a:spLocks noGrp="1"/>
          </p:cNvSpPr>
          <p:nvPr>
            <p:ph idx="1"/>
          </p:nvPr>
        </p:nvSpPr>
        <p:spPr/>
        <p:txBody>
          <a:bodyPr>
            <a:normAutofit/>
          </a:bodyPr>
          <a:lstStyle/>
          <a:p>
            <a:pPr marL="0" indent="0">
              <a:buNone/>
            </a:pPr>
            <a:r>
              <a:rPr lang="en-US" sz="2800" b="1" i="1" dirty="0">
                <a:solidFill>
                  <a:srgbClr val="FF0000"/>
                </a:solidFill>
              </a:rPr>
              <a:t>Intelligence</a:t>
            </a:r>
            <a:endParaRPr lang="en-US" sz="2800" i="1" dirty="0">
              <a:solidFill>
                <a:srgbClr val="FF0000"/>
              </a:solidFill>
            </a:endParaRPr>
          </a:p>
          <a:p>
            <a:r>
              <a:rPr lang="en-US" sz="2800" dirty="0"/>
              <a:t>The ability to acquire &amp; retain knowledge </a:t>
            </a:r>
          </a:p>
          <a:p>
            <a:r>
              <a:rPr lang="en-US" sz="2800" dirty="0"/>
              <a:t>Respond quickly and successfully to a new situation </a:t>
            </a:r>
          </a:p>
          <a:p>
            <a:pPr marL="274320" lvl="1" indent="0">
              <a:buNone/>
            </a:pPr>
            <a:endParaRPr lang="en-US" dirty="0"/>
          </a:p>
          <a:p>
            <a:pPr marL="274320" lvl="1" indent="0" algn="ctr">
              <a:buNone/>
            </a:pPr>
            <a:r>
              <a:rPr lang="en-US" sz="2800" b="1" i="1" dirty="0">
                <a:solidFill>
                  <a:srgbClr val="FF0000"/>
                </a:solidFill>
              </a:rPr>
              <a:t>Highly educated? Not all leaders are highly educated, nor should they be</a:t>
            </a:r>
          </a:p>
        </p:txBody>
      </p:sp>
    </p:spTree>
    <p:extLst>
      <p:ext uri="{BB962C8B-B14F-4D97-AF65-F5344CB8AC3E}">
        <p14:creationId xmlns:p14="http://schemas.microsoft.com/office/powerpoint/2010/main" val="1386404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Effective Leaders</a:t>
            </a:r>
          </a:p>
        </p:txBody>
      </p:sp>
      <p:sp>
        <p:nvSpPr>
          <p:cNvPr id="3" name="Content Placeholder 2"/>
          <p:cNvSpPr>
            <a:spLocks noGrp="1"/>
          </p:cNvSpPr>
          <p:nvPr>
            <p:ph idx="1"/>
          </p:nvPr>
        </p:nvSpPr>
        <p:spPr/>
        <p:txBody>
          <a:bodyPr>
            <a:normAutofit fontScale="92500"/>
          </a:bodyPr>
          <a:lstStyle/>
          <a:p>
            <a:pPr marL="0" indent="0">
              <a:buNone/>
            </a:pPr>
            <a:r>
              <a:rPr lang="en-US" sz="2800" b="1" i="1" dirty="0">
                <a:solidFill>
                  <a:srgbClr val="FF0000"/>
                </a:solidFill>
              </a:rPr>
              <a:t>Drive</a:t>
            </a:r>
            <a:endParaRPr lang="en-US" sz="2800" i="1" dirty="0">
              <a:solidFill>
                <a:srgbClr val="FF0000"/>
              </a:solidFill>
            </a:endParaRPr>
          </a:p>
          <a:p>
            <a:r>
              <a:rPr lang="en-US" sz="3000" dirty="0"/>
              <a:t>Major trait of effective leaders that describes their ambition, efforts, &amp; risks they take in order to succeed</a:t>
            </a:r>
          </a:p>
          <a:p>
            <a:r>
              <a:rPr lang="en-US" sz="3000" dirty="0"/>
              <a:t>They need to achieve in order to feel successful</a:t>
            </a:r>
          </a:p>
          <a:p>
            <a:r>
              <a:rPr lang="en-US" sz="3000" dirty="0"/>
              <a:t>Ambitious and want to “fast track” their own careers</a:t>
            </a:r>
          </a:p>
          <a:p>
            <a:r>
              <a:rPr lang="en-US" sz="3000" dirty="0"/>
              <a:t>Willing to put effort into their work, to take risks and stick with a task until there are successful outcomes </a:t>
            </a:r>
          </a:p>
        </p:txBody>
      </p:sp>
    </p:spTree>
    <p:extLst>
      <p:ext uri="{BB962C8B-B14F-4D97-AF65-F5344CB8AC3E}">
        <p14:creationId xmlns:p14="http://schemas.microsoft.com/office/powerpoint/2010/main" val="4276630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Effective Leaders</a:t>
            </a:r>
          </a:p>
        </p:txBody>
      </p:sp>
      <p:sp>
        <p:nvSpPr>
          <p:cNvPr id="3" name="Content Placeholder 2"/>
          <p:cNvSpPr>
            <a:spLocks noGrp="1"/>
          </p:cNvSpPr>
          <p:nvPr>
            <p:ph idx="1"/>
          </p:nvPr>
        </p:nvSpPr>
        <p:spPr/>
        <p:txBody>
          <a:bodyPr>
            <a:normAutofit/>
          </a:bodyPr>
          <a:lstStyle/>
          <a:p>
            <a:pPr marL="0" indent="0">
              <a:buNone/>
            </a:pPr>
            <a:r>
              <a:rPr lang="en-US" sz="2800" b="1" i="1" dirty="0">
                <a:solidFill>
                  <a:srgbClr val="FF0000"/>
                </a:solidFill>
              </a:rPr>
              <a:t>Motivation</a:t>
            </a:r>
            <a:endParaRPr lang="en-US" sz="2800" i="1" dirty="0">
              <a:solidFill>
                <a:srgbClr val="FF0000"/>
              </a:solidFill>
            </a:endParaRPr>
          </a:p>
          <a:p>
            <a:r>
              <a:rPr lang="en-US" sz="2800" dirty="0"/>
              <a:t>A common trait in leaders essential to their realization of a vision or goal and part of their need to be a leader</a:t>
            </a:r>
          </a:p>
          <a:p>
            <a:pPr lvl="1"/>
            <a:r>
              <a:rPr lang="en-US" sz="2800" dirty="0"/>
              <a:t>Leaders have motivation toward a vision and want others to be able to see and follow that vision</a:t>
            </a:r>
          </a:p>
          <a:p>
            <a:pPr marL="274320" lvl="1" indent="0">
              <a:buNone/>
            </a:pPr>
            <a:endParaRPr lang="en-US" sz="2800" dirty="0"/>
          </a:p>
          <a:p>
            <a:pPr marL="274320" lvl="1" indent="0" algn="ctr">
              <a:buNone/>
            </a:pPr>
            <a:r>
              <a:rPr lang="en-US" sz="2800" i="1" dirty="0">
                <a:solidFill>
                  <a:srgbClr val="FF0000"/>
                </a:solidFill>
              </a:rPr>
              <a:t>Leaders actively seek power </a:t>
            </a:r>
            <a:r>
              <a:rPr lang="en-US" sz="2800" i="1" dirty="0">
                <a:solidFill>
                  <a:srgbClr val="FF0000"/>
                </a:solidFill>
                <a:sym typeface="Wingdings"/>
              </a:rPr>
              <a:t> </a:t>
            </a:r>
            <a:r>
              <a:rPr lang="en-US" sz="2800" b="1" i="1" dirty="0">
                <a:solidFill>
                  <a:srgbClr val="FF0000"/>
                </a:solidFill>
                <a:sym typeface="Wingdings"/>
              </a:rPr>
              <a:t>effective leaders seek </a:t>
            </a:r>
            <a:r>
              <a:rPr lang="en-US" sz="2800" b="1" i="1" u="sng" dirty="0">
                <a:solidFill>
                  <a:srgbClr val="FF0000"/>
                </a:solidFill>
                <a:sym typeface="Wingdings"/>
              </a:rPr>
              <a:t>social power </a:t>
            </a:r>
            <a:endParaRPr lang="en-US" sz="2800" b="1" i="1" u="sng" dirty="0">
              <a:solidFill>
                <a:srgbClr val="FF0000"/>
              </a:solidFill>
            </a:endParaRPr>
          </a:p>
        </p:txBody>
      </p:sp>
    </p:spTree>
    <p:extLst>
      <p:ext uri="{BB962C8B-B14F-4D97-AF65-F5344CB8AC3E}">
        <p14:creationId xmlns:p14="http://schemas.microsoft.com/office/powerpoint/2010/main" val="39623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Effective Leaders</a:t>
            </a:r>
          </a:p>
        </p:txBody>
      </p:sp>
      <p:sp>
        <p:nvSpPr>
          <p:cNvPr id="3" name="Content Placeholder 2"/>
          <p:cNvSpPr>
            <a:spLocks noGrp="1"/>
          </p:cNvSpPr>
          <p:nvPr>
            <p:ph idx="1"/>
          </p:nvPr>
        </p:nvSpPr>
        <p:spPr/>
        <p:txBody>
          <a:bodyPr>
            <a:normAutofit/>
          </a:bodyPr>
          <a:lstStyle/>
          <a:p>
            <a:pPr marL="0" indent="0">
              <a:buNone/>
            </a:pPr>
            <a:r>
              <a:rPr lang="en-US" sz="2800" b="1" i="1" dirty="0">
                <a:solidFill>
                  <a:srgbClr val="FF0000"/>
                </a:solidFill>
              </a:rPr>
              <a:t>Integrity</a:t>
            </a:r>
          </a:p>
          <a:p>
            <a:r>
              <a:rPr lang="en-US" sz="2800" dirty="0"/>
              <a:t>An essential leadership characteristic seen in a leader’s reliability, fairness and credibility to others</a:t>
            </a:r>
          </a:p>
          <a:p>
            <a:r>
              <a:rPr lang="en-US" sz="2800" dirty="0"/>
              <a:t>Leader must demonstrate consistency between what is said and what is done</a:t>
            </a:r>
          </a:p>
          <a:p>
            <a:r>
              <a:rPr lang="en-US" sz="2800" dirty="0"/>
              <a:t>Trust must be earned </a:t>
            </a:r>
          </a:p>
        </p:txBody>
      </p:sp>
    </p:spTree>
    <p:extLst>
      <p:ext uri="{BB962C8B-B14F-4D97-AF65-F5344CB8AC3E}">
        <p14:creationId xmlns:p14="http://schemas.microsoft.com/office/powerpoint/2010/main" val="468498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Effective Leaders</a:t>
            </a:r>
          </a:p>
        </p:txBody>
      </p:sp>
      <p:sp>
        <p:nvSpPr>
          <p:cNvPr id="3" name="Content Placeholder 2"/>
          <p:cNvSpPr>
            <a:spLocks noGrp="1"/>
          </p:cNvSpPr>
          <p:nvPr>
            <p:ph idx="1"/>
          </p:nvPr>
        </p:nvSpPr>
        <p:spPr/>
        <p:txBody>
          <a:bodyPr>
            <a:normAutofit/>
          </a:bodyPr>
          <a:lstStyle/>
          <a:p>
            <a:pPr marL="0" indent="0">
              <a:buNone/>
            </a:pPr>
            <a:r>
              <a:rPr lang="en-US" sz="2800" b="1" i="1" dirty="0">
                <a:solidFill>
                  <a:srgbClr val="FF0000"/>
                </a:solidFill>
              </a:rPr>
              <a:t>Self-Confidence</a:t>
            </a:r>
          </a:p>
          <a:p>
            <a:r>
              <a:rPr lang="en-US" sz="2800" dirty="0"/>
              <a:t>Having enough confidence and security in oneself to make decisions, take risks and admit to making mistakes or saying I don’t know</a:t>
            </a:r>
          </a:p>
          <a:p>
            <a:r>
              <a:rPr lang="en-US" sz="2800" dirty="0"/>
              <a:t>Self confidence and assertiveness help managers who have these to move with ease in the leadership role</a:t>
            </a:r>
          </a:p>
          <a:p>
            <a:r>
              <a:rPr lang="en-US" sz="2800" dirty="0"/>
              <a:t>Demonstrates “grace under pressure”</a:t>
            </a:r>
          </a:p>
          <a:p>
            <a:endParaRPr lang="en-US" sz="2800" dirty="0"/>
          </a:p>
        </p:txBody>
      </p:sp>
    </p:spTree>
    <p:extLst>
      <p:ext uri="{BB962C8B-B14F-4D97-AF65-F5344CB8AC3E}">
        <p14:creationId xmlns:p14="http://schemas.microsoft.com/office/powerpoint/2010/main" val="782872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 of Effective Leaders</a:t>
            </a:r>
          </a:p>
        </p:txBody>
      </p:sp>
      <p:sp>
        <p:nvSpPr>
          <p:cNvPr id="3" name="Content Placeholder 2"/>
          <p:cNvSpPr>
            <a:spLocks noGrp="1"/>
          </p:cNvSpPr>
          <p:nvPr>
            <p:ph idx="1"/>
          </p:nvPr>
        </p:nvSpPr>
        <p:spPr/>
        <p:txBody>
          <a:bodyPr>
            <a:normAutofit/>
          </a:bodyPr>
          <a:lstStyle/>
          <a:p>
            <a:pPr marL="0" indent="0">
              <a:buFont typeface="Arial" pitchFamily="34" charset="0"/>
              <a:buNone/>
            </a:pPr>
            <a:r>
              <a:rPr lang="en-US" sz="2800" b="1" i="1" dirty="0">
                <a:solidFill>
                  <a:srgbClr val="FF0000"/>
                </a:solidFill>
              </a:rPr>
              <a:t>Expertise</a:t>
            </a:r>
          </a:p>
          <a:p>
            <a:r>
              <a:rPr lang="en-US" sz="2800" dirty="0"/>
              <a:t>Training and knowledge a leader must have in his or her specific area/field </a:t>
            </a:r>
          </a:p>
          <a:p>
            <a:r>
              <a:rPr lang="en-US" sz="2800" dirty="0"/>
              <a:t>Varies with the leader’s management position</a:t>
            </a:r>
          </a:p>
          <a:p>
            <a:r>
              <a:rPr lang="en-US" sz="2800" dirty="0"/>
              <a:t>Management skills actually become the technical skills for some jobs</a:t>
            </a:r>
          </a:p>
        </p:txBody>
      </p:sp>
    </p:spTree>
    <p:extLst>
      <p:ext uri="{BB962C8B-B14F-4D97-AF65-F5344CB8AC3E}">
        <p14:creationId xmlns:p14="http://schemas.microsoft.com/office/powerpoint/2010/main" val="365416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Characteristics of Leaders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0560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Characteristics of Leaders </a:t>
            </a:r>
          </a:p>
        </p:txBody>
      </p:sp>
      <p:sp>
        <p:nvSpPr>
          <p:cNvPr id="3" name="Content Placeholder 2"/>
          <p:cNvSpPr>
            <a:spLocks noGrp="1"/>
          </p:cNvSpPr>
          <p:nvPr>
            <p:ph idx="1"/>
          </p:nvPr>
        </p:nvSpPr>
        <p:spPr/>
        <p:txBody>
          <a:bodyPr>
            <a:noAutofit/>
          </a:bodyPr>
          <a:lstStyle/>
          <a:p>
            <a:pPr marL="0" indent="0">
              <a:buNone/>
            </a:pPr>
            <a:r>
              <a:rPr lang="en-US" sz="2800" dirty="0"/>
              <a:t>Qualities that are not essential yet but they </a:t>
            </a:r>
            <a:r>
              <a:rPr lang="en-US" sz="2800" u="sng" dirty="0"/>
              <a:t>supplement &amp; enhance the major leadership traits described</a:t>
            </a:r>
          </a:p>
          <a:p>
            <a:pPr marL="0" indent="0">
              <a:buNone/>
            </a:pPr>
            <a:endParaRPr lang="en-US" sz="2800" dirty="0"/>
          </a:p>
          <a:p>
            <a:r>
              <a:rPr lang="en-US" sz="2800" b="1" i="1" dirty="0">
                <a:solidFill>
                  <a:srgbClr val="FF0000"/>
                </a:solidFill>
              </a:rPr>
              <a:t>Charisma</a:t>
            </a:r>
            <a:endParaRPr lang="en-US" sz="2800" i="1" dirty="0">
              <a:solidFill>
                <a:srgbClr val="FF0000"/>
              </a:solidFill>
            </a:endParaRPr>
          </a:p>
          <a:p>
            <a:pPr lvl="1"/>
            <a:r>
              <a:rPr lang="en-US" i="1" dirty="0"/>
              <a:t>Leaders </a:t>
            </a:r>
            <a:r>
              <a:rPr lang="en-US" dirty="0"/>
              <a:t>reflect their degree of personal magnetism and their ability to attract others and to be followed – Examples such as Martin Luther King</a:t>
            </a:r>
          </a:p>
          <a:p>
            <a:pPr marL="0" indent="0">
              <a:buNone/>
            </a:pPr>
            <a:endParaRPr lang="en-US" sz="2800" dirty="0"/>
          </a:p>
        </p:txBody>
      </p:sp>
    </p:spTree>
    <p:extLst>
      <p:ext uri="{BB962C8B-B14F-4D97-AF65-F5344CB8AC3E}">
        <p14:creationId xmlns:p14="http://schemas.microsoft.com/office/powerpoint/2010/main" val="2352469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Characteristics of Leaders </a:t>
            </a:r>
          </a:p>
        </p:txBody>
      </p:sp>
      <p:sp>
        <p:nvSpPr>
          <p:cNvPr id="3" name="Content Placeholder 2"/>
          <p:cNvSpPr>
            <a:spLocks noGrp="1"/>
          </p:cNvSpPr>
          <p:nvPr>
            <p:ph idx="1"/>
          </p:nvPr>
        </p:nvSpPr>
        <p:spPr/>
        <p:txBody>
          <a:bodyPr>
            <a:noAutofit/>
          </a:bodyPr>
          <a:lstStyle/>
          <a:p>
            <a:r>
              <a:rPr lang="en-US" sz="2800" b="1" i="1" dirty="0">
                <a:solidFill>
                  <a:srgbClr val="FF0000"/>
                </a:solidFill>
              </a:rPr>
              <a:t>Creativity</a:t>
            </a:r>
            <a:r>
              <a:rPr lang="en-US" sz="2800" i="1" dirty="0">
                <a:solidFill>
                  <a:srgbClr val="FF0000"/>
                </a:solidFill>
              </a:rPr>
              <a:t>: </a:t>
            </a:r>
          </a:p>
          <a:p>
            <a:pPr lvl="1"/>
            <a:r>
              <a:rPr lang="en-US" dirty="0"/>
              <a:t>Find solutions and new ways to get things done – look beyond existing paradigms to get things done – not essential </a:t>
            </a:r>
          </a:p>
          <a:p>
            <a:endParaRPr lang="en-US" sz="2800" dirty="0"/>
          </a:p>
          <a:p>
            <a:r>
              <a:rPr lang="en-US" sz="2800" b="1" i="1" dirty="0">
                <a:solidFill>
                  <a:srgbClr val="FF0000"/>
                </a:solidFill>
              </a:rPr>
              <a:t>Flexibility</a:t>
            </a:r>
            <a:r>
              <a:rPr lang="en-US" sz="2800" i="1" dirty="0">
                <a:solidFill>
                  <a:srgbClr val="FF0000"/>
                </a:solidFill>
              </a:rPr>
              <a:t>: </a:t>
            </a:r>
          </a:p>
          <a:p>
            <a:pPr lvl="1"/>
            <a:r>
              <a:rPr lang="en-US" dirty="0"/>
              <a:t>React to new changes and adapt well</a:t>
            </a:r>
          </a:p>
          <a:p>
            <a:pPr lvl="1"/>
            <a:r>
              <a:rPr lang="en-US" dirty="0"/>
              <a:t>Make quick judgments and adjustments –becoming an essential trait </a:t>
            </a:r>
          </a:p>
        </p:txBody>
      </p:sp>
    </p:spTree>
    <p:extLst>
      <p:ext uri="{BB962C8B-B14F-4D97-AF65-F5344CB8AC3E}">
        <p14:creationId xmlns:p14="http://schemas.microsoft.com/office/powerpoint/2010/main" val="1964621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Effective Leaders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3868247"/>
              </p:ext>
            </p:extLst>
          </p:nvPr>
        </p:nvGraphicFramePr>
        <p:xfrm>
          <a:off x="457200" y="1828800"/>
          <a:ext cx="8229600" cy="33375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a:t>MANAGER/LEADER</a:t>
                      </a:r>
                    </a:p>
                  </a:txBody>
                  <a:tcPr/>
                </a:tc>
                <a:tc>
                  <a:txBody>
                    <a:bodyPr/>
                    <a:lstStyle/>
                    <a:p>
                      <a:r>
                        <a:rPr lang="en-US" dirty="0"/>
                        <a:t>MANAGER/NONLEADER</a:t>
                      </a:r>
                    </a:p>
                  </a:txBody>
                  <a:tcPr/>
                </a:tc>
                <a:extLst>
                  <a:ext uri="{0D108BD9-81ED-4DB2-BD59-A6C34878D82A}">
                    <a16:rowId xmlns:a16="http://schemas.microsoft.com/office/drawing/2014/main" val="10000"/>
                  </a:ext>
                </a:extLst>
              </a:tr>
              <a:tr h="370840">
                <a:tc>
                  <a:txBody>
                    <a:bodyPr/>
                    <a:lstStyle/>
                    <a:p>
                      <a:r>
                        <a:rPr lang="en-US" dirty="0"/>
                        <a:t>Innovates</a:t>
                      </a:r>
                    </a:p>
                  </a:txBody>
                  <a:tcPr/>
                </a:tc>
                <a:tc>
                  <a:txBody>
                    <a:bodyPr/>
                    <a:lstStyle/>
                    <a:p>
                      <a:r>
                        <a:rPr lang="en-US" dirty="0"/>
                        <a:t>Administers</a:t>
                      </a:r>
                    </a:p>
                  </a:txBody>
                  <a:tcPr/>
                </a:tc>
                <a:extLst>
                  <a:ext uri="{0D108BD9-81ED-4DB2-BD59-A6C34878D82A}">
                    <a16:rowId xmlns:a16="http://schemas.microsoft.com/office/drawing/2014/main" val="10001"/>
                  </a:ext>
                </a:extLst>
              </a:tr>
              <a:tr h="370840">
                <a:tc>
                  <a:txBody>
                    <a:bodyPr/>
                    <a:lstStyle/>
                    <a:p>
                      <a:r>
                        <a:rPr lang="en-US" dirty="0"/>
                        <a:t>Develops</a:t>
                      </a:r>
                    </a:p>
                  </a:txBody>
                  <a:tcPr/>
                </a:tc>
                <a:tc>
                  <a:txBody>
                    <a:bodyPr/>
                    <a:lstStyle/>
                    <a:p>
                      <a:r>
                        <a:rPr lang="en-US" dirty="0"/>
                        <a:t>Maintains</a:t>
                      </a:r>
                    </a:p>
                  </a:txBody>
                  <a:tcPr/>
                </a:tc>
                <a:extLst>
                  <a:ext uri="{0D108BD9-81ED-4DB2-BD59-A6C34878D82A}">
                    <a16:rowId xmlns:a16="http://schemas.microsoft.com/office/drawing/2014/main" val="10002"/>
                  </a:ext>
                </a:extLst>
              </a:tr>
              <a:tr h="370840">
                <a:tc>
                  <a:txBody>
                    <a:bodyPr/>
                    <a:lstStyle/>
                    <a:p>
                      <a:r>
                        <a:rPr lang="en-US" dirty="0"/>
                        <a:t>Focuses on people</a:t>
                      </a:r>
                    </a:p>
                  </a:txBody>
                  <a:tcPr/>
                </a:tc>
                <a:tc>
                  <a:txBody>
                    <a:bodyPr/>
                    <a:lstStyle/>
                    <a:p>
                      <a:r>
                        <a:rPr lang="en-US" dirty="0"/>
                        <a:t>Focuses on systems</a:t>
                      </a:r>
                      <a:r>
                        <a:rPr lang="en-US" baseline="0" dirty="0"/>
                        <a:t> and structure</a:t>
                      </a:r>
                      <a:endParaRPr lang="en-US" dirty="0"/>
                    </a:p>
                  </a:txBody>
                  <a:tcPr/>
                </a:tc>
                <a:extLst>
                  <a:ext uri="{0D108BD9-81ED-4DB2-BD59-A6C34878D82A}">
                    <a16:rowId xmlns:a16="http://schemas.microsoft.com/office/drawing/2014/main" val="10003"/>
                  </a:ext>
                </a:extLst>
              </a:tr>
              <a:tr h="370840">
                <a:tc>
                  <a:txBody>
                    <a:bodyPr/>
                    <a:lstStyle/>
                    <a:p>
                      <a:r>
                        <a:rPr lang="en-US" dirty="0"/>
                        <a:t>Inspires trust</a:t>
                      </a:r>
                    </a:p>
                  </a:txBody>
                  <a:tcPr/>
                </a:tc>
                <a:tc>
                  <a:txBody>
                    <a:bodyPr/>
                    <a:lstStyle/>
                    <a:p>
                      <a:r>
                        <a:rPr lang="en-US" dirty="0"/>
                        <a:t>Relies on control</a:t>
                      </a:r>
                    </a:p>
                  </a:txBody>
                  <a:tcPr/>
                </a:tc>
                <a:extLst>
                  <a:ext uri="{0D108BD9-81ED-4DB2-BD59-A6C34878D82A}">
                    <a16:rowId xmlns:a16="http://schemas.microsoft.com/office/drawing/2014/main" val="10004"/>
                  </a:ext>
                </a:extLst>
              </a:tr>
              <a:tr h="370840">
                <a:tc>
                  <a:txBody>
                    <a:bodyPr/>
                    <a:lstStyle/>
                    <a:p>
                      <a:r>
                        <a:rPr lang="en-US" dirty="0"/>
                        <a:t>Has a long-term view</a:t>
                      </a:r>
                    </a:p>
                  </a:txBody>
                  <a:tcPr/>
                </a:tc>
                <a:tc>
                  <a:txBody>
                    <a:bodyPr/>
                    <a:lstStyle/>
                    <a:p>
                      <a:r>
                        <a:rPr lang="en-US" dirty="0"/>
                        <a:t>Has a short-term view</a:t>
                      </a:r>
                    </a:p>
                  </a:txBody>
                  <a:tcPr/>
                </a:tc>
                <a:extLst>
                  <a:ext uri="{0D108BD9-81ED-4DB2-BD59-A6C34878D82A}">
                    <a16:rowId xmlns:a16="http://schemas.microsoft.com/office/drawing/2014/main" val="10005"/>
                  </a:ext>
                </a:extLst>
              </a:tr>
              <a:tr h="370840">
                <a:tc>
                  <a:txBody>
                    <a:bodyPr/>
                    <a:lstStyle/>
                    <a:p>
                      <a:r>
                        <a:rPr lang="en-US" dirty="0"/>
                        <a:t>Asks what and why</a:t>
                      </a:r>
                    </a:p>
                  </a:txBody>
                  <a:tcPr/>
                </a:tc>
                <a:tc>
                  <a:txBody>
                    <a:bodyPr/>
                    <a:lstStyle/>
                    <a:p>
                      <a:r>
                        <a:rPr lang="en-US" dirty="0"/>
                        <a:t>Asks why and how</a:t>
                      </a:r>
                    </a:p>
                  </a:txBody>
                  <a:tcPr/>
                </a:tc>
                <a:extLst>
                  <a:ext uri="{0D108BD9-81ED-4DB2-BD59-A6C34878D82A}">
                    <a16:rowId xmlns:a16="http://schemas.microsoft.com/office/drawing/2014/main" val="10006"/>
                  </a:ext>
                </a:extLst>
              </a:tr>
              <a:tr h="370840">
                <a:tc>
                  <a:txBody>
                    <a:bodyPr/>
                    <a:lstStyle/>
                    <a:p>
                      <a:r>
                        <a:rPr lang="en-US" dirty="0"/>
                        <a:t>Looks</a:t>
                      </a:r>
                      <a:r>
                        <a:rPr lang="en-US" baseline="0" dirty="0"/>
                        <a:t> at the horizon</a:t>
                      </a:r>
                      <a:endParaRPr lang="en-US" dirty="0"/>
                    </a:p>
                  </a:txBody>
                  <a:tcPr/>
                </a:tc>
                <a:tc>
                  <a:txBody>
                    <a:bodyPr/>
                    <a:lstStyle/>
                    <a:p>
                      <a:r>
                        <a:rPr lang="en-US" dirty="0"/>
                        <a:t>Looks at the bottom</a:t>
                      </a:r>
                      <a:r>
                        <a:rPr lang="en-US" baseline="0" dirty="0"/>
                        <a:t> line</a:t>
                      </a:r>
                      <a:endParaRPr lang="en-US" dirty="0"/>
                    </a:p>
                  </a:txBody>
                  <a:tcPr/>
                </a:tc>
                <a:extLst>
                  <a:ext uri="{0D108BD9-81ED-4DB2-BD59-A6C34878D82A}">
                    <a16:rowId xmlns:a16="http://schemas.microsoft.com/office/drawing/2014/main" val="10007"/>
                  </a:ext>
                </a:extLst>
              </a:tr>
              <a:tr h="370840">
                <a:tc>
                  <a:txBody>
                    <a:bodyPr/>
                    <a:lstStyle/>
                    <a:p>
                      <a:r>
                        <a:rPr lang="en-US" dirty="0"/>
                        <a:t>Is an original</a:t>
                      </a:r>
                    </a:p>
                  </a:txBody>
                  <a:tcPr/>
                </a:tc>
                <a:tc>
                  <a:txBody>
                    <a:bodyPr/>
                    <a:lstStyle/>
                    <a:p>
                      <a:r>
                        <a:rPr lang="en-US" dirty="0"/>
                        <a:t>Is a copy</a:t>
                      </a:r>
                    </a:p>
                  </a:txBody>
                  <a:tcPr/>
                </a:tc>
                <a:extLst>
                  <a:ext uri="{0D108BD9-81ED-4DB2-BD59-A6C34878D82A}">
                    <a16:rowId xmlns:a16="http://schemas.microsoft.com/office/drawing/2014/main" val="10008"/>
                  </a:ext>
                </a:extLst>
              </a:tr>
            </a:tbl>
          </a:graphicData>
        </a:graphic>
      </p:graphicFrame>
      <p:sp>
        <p:nvSpPr>
          <p:cNvPr id="3" name="TextBox 2"/>
          <p:cNvSpPr txBox="1"/>
          <p:nvPr/>
        </p:nvSpPr>
        <p:spPr>
          <a:xfrm>
            <a:off x="508000" y="5555734"/>
            <a:ext cx="8141985" cy="646331"/>
          </a:xfrm>
          <a:prstGeom prst="rect">
            <a:avLst/>
          </a:prstGeom>
          <a:noFill/>
        </p:spPr>
        <p:txBody>
          <a:bodyPr wrap="square" rtlCol="0">
            <a:spAutoFit/>
          </a:bodyPr>
          <a:lstStyle/>
          <a:p>
            <a:pPr algn="ctr"/>
            <a:r>
              <a:rPr lang="en-US" b="1" i="1" dirty="0">
                <a:solidFill>
                  <a:srgbClr val="FF0000"/>
                </a:solidFill>
              </a:rPr>
              <a:t>DIFFERENCES BETWEEN MANAGERS WITH AND WITHOUT LEADERSHIP TRAITS</a:t>
            </a:r>
          </a:p>
        </p:txBody>
      </p:sp>
      <p:sp>
        <p:nvSpPr>
          <p:cNvPr id="5" name="TextBox 4"/>
          <p:cNvSpPr txBox="1"/>
          <p:nvPr/>
        </p:nvSpPr>
        <p:spPr>
          <a:xfrm>
            <a:off x="1752600" y="6527800"/>
            <a:ext cx="7481585" cy="369332"/>
          </a:xfrm>
          <a:prstGeom prst="rect">
            <a:avLst/>
          </a:prstGeom>
          <a:noFill/>
        </p:spPr>
        <p:txBody>
          <a:bodyPr wrap="none" rtlCol="0">
            <a:spAutoFit/>
          </a:bodyPr>
          <a:lstStyle/>
          <a:p>
            <a:r>
              <a:rPr lang="en-US" dirty="0"/>
              <a:t>Source: From </a:t>
            </a:r>
            <a:r>
              <a:rPr lang="en-US" i="1" dirty="0"/>
              <a:t>Reinventing Leadership </a:t>
            </a:r>
            <a:r>
              <a:rPr lang="en-US" dirty="0"/>
              <a:t>by </a:t>
            </a:r>
            <a:r>
              <a:rPr lang="en-US" dirty="0" err="1"/>
              <a:t>Bennis</a:t>
            </a:r>
            <a:r>
              <a:rPr lang="en-US" dirty="0"/>
              <a:t> and Townsend, p. 6-7. </a:t>
            </a:r>
          </a:p>
        </p:txBody>
      </p:sp>
    </p:spTree>
    <p:extLst>
      <p:ext uri="{BB962C8B-B14F-4D97-AF65-F5344CB8AC3E}">
        <p14:creationId xmlns:p14="http://schemas.microsoft.com/office/powerpoint/2010/main" val="4244453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Leadership Styles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73589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Styles</a:t>
            </a:r>
          </a:p>
        </p:txBody>
      </p:sp>
      <p:sp>
        <p:nvSpPr>
          <p:cNvPr id="3" name="Content Placeholder 2"/>
          <p:cNvSpPr>
            <a:spLocks noGrp="1"/>
          </p:cNvSpPr>
          <p:nvPr>
            <p:ph idx="1"/>
          </p:nvPr>
        </p:nvSpPr>
        <p:spPr/>
        <p:txBody>
          <a:bodyPr>
            <a:normAutofit/>
          </a:bodyPr>
          <a:lstStyle/>
          <a:p>
            <a:r>
              <a:rPr lang="en-US" sz="2800" dirty="0"/>
              <a:t>Leadership is partly a learned behavior and partly a function of the personality of the leader</a:t>
            </a:r>
          </a:p>
          <a:p>
            <a:endParaRPr lang="en-US" sz="2800" dirty="0"/>
          </a:p>
          <a:p>
            <a:r>
              <a:rPr lang="en-US" sz="2800" dirty="0"/>
              <a:t>Most leaders use a variety of leadership styles which vary with the situation but with </a:t>
            </a:r>
            <a:r>
              <a:rPr lang="en-US" sz="2800" i="1" u="sng" dirty="0"/>
              <a:t>one of styles that stays predominant</a:t>
            </a:r>
          </a:p>
          <a:p>
            <a:pPr marL="0" indent="0">
              <a:buNone/>
            </a:pPr>
            <a:endParaRPr lang="en-US" sz="2800" dirty="0"/>
          </a:p>
          <a:p>
            <a:r>
              <a:rPr lang="en-US" sz="2800" dirty="0"/>
              <a:t>Variation can be viewed on a continuum that ranges from autocratic to consensus management </a:t>
            </a:r>
          </a:p>
        </p:txBody>
      </p:sp>
    </p:spTree>
    <p:extLst>
      <p:ext uri="{BB962C8B-B14F-4D97-AF65-F5344CB8AC3E}">
        <p14:creationId xmlns:p14="http://schemas.microsoft.com/office/powerpoint/2010/main" val="1761828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Styles</a:t>
            </a:r>
          </a:p>
        </p:txBody>
      </p:sp>
      <p:sp>
        <p:nvSpPr>
          <p:cNvPr id="3" name="Content Placeholder 2"/>
          <p:cNvSpPr>
            <a:spLocks noGrp="1"/>
          </p:cNvSpPr>
          <p:nvPr>
            <p:ph idx="1"/>
          </p:nvPr>
        </p:nvSpPr>
        <p:spPr/>
        <p:txBody>
          <a:bodyPr/>
          <a:lstStyle/>
          <a:p>
            <a:r>
              <a:rPr lang="en-US" sz="3000" dirty="0"/>
              <a:t>Continuum of Leadership Styles:</a:t>
            </a:r>
          </a:p>
          <a:p>
            <a:pPr lvl="1"/>
            <a:r>
              <a:rPr lang="en-US" sz="3000" dirty="0"/>
              <a:t>Autocratic</a:t>
            </a:r>
          </a:p>
          <a:p>
            <a:pPr lvl="1"/>
            <a:r>
              <a:rPr lang="en-US" sz="3000" dirty="0"/>
              <a:t>Participative</a:t>
            </a:r>
          </a:p>
          <a:p>
            <a:pPr lvl="1"/>
            <a:r>
              <a:rPr lang="en-US" sz="3000" dirty="0"/>
              <a:t>Democratic</a:t>
            </a:r>
          </a:p>
          <a:p>
            <a:pPr lvl="1"/>
            <a:r>
              <a:rPr lang="en-US" sz="3000" dirty="0"/>
              <a:t>Consensus</a:t>
            </a:r>
          </a:p>
          <a:p>
            <a:endParaRPr lang="fr-FR" sz="3000" dirty="0"/>
          </a:p>
          <a:p>
            <a:endParaRPr lang="en-US" dirty="0"/>
          </a:p>
        </p:txBody>
      </p:sp>
    </p:spTree>
    <p:extLst>
      <p:ext uri="{BB962C8B-B14F-4D97-AF65-F5344CB8AC3E}">
        <p14:creationId xmlns:p14="http://schemas.microsoft.com/office/powerpoint/2010/main" val="2419728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Styles</a:t>
            </a:r>
          </a:p>
        </p:txBody>
      </p:sp>
      <p:sp>
        <p:nvSpPr>
          <p:cNvPr id="3" name="Content Placeholder 2"/>
          <p:cNvSpPr>
            <a:spLocks noGrp="1"/>
          </p:cNvSpPr>
          <p:nvPr>
            <p:ph idx="1"/>
          </p:nvPr>
        </p:nvSpPr>
        <p:spPr/>
        <p:txBody>
          <a:bodyPr>
            <a:normAutofit/>
          </a:bodyPr>
          <a:lstStyle/>
          <a:p>
            <a:pPr marL="0" indent="0">
              <a:buNone/>
            </a:pPr>
            <a:r>
              <a:rPr lang="en-US" sz="2800" b="1" i="1" dirty="0">
                <a:solidFill>
                  <a:srgbClr val="FF0000"/>
                </a:solidFill>
              </a:rPr>
              <a:t>Example</a:t>
            </a:r>
          </a:p>
          <a:p>
            <a:pPr marL="0" indent="0">
              <a:buNone/>
            </a:pPr>
            <a:endParaRPr lang="en-US" sz="2800" b="1" i="1" dirty="0">
              <a:solidFill>
                <a:srgbClr val="FF0000"/>
              </a:solidFill>
            </a:endParaRPr>
          </a:p>
          <a:p>
            <a:pPr marL="0" indent="0" algn="ctr">
              <a:buNone/>
            </a:pPr>
            <a:r>
              <a:rPr lang="en-US" sz="2800" dirty="0"/>
              <a:t> </a:t>
            </a:r>
            <a:r>
              <a:rPr lang="en-US" sz="2800" b="1" dirty="0"/>
              <a:t>A physician may have an autocratic style when giving orders regarding the care of patients and having these orders followed without questions. When the same physician is asked to chair the fundraising efforts of a building committee for his favorite hospital, he may use a participative leadership style to enhance efforts of the committee </a:t>
            </a:r>
          </a:p>
        </p:txBody>
      </p:sp>
    </p:spTree>
    <p:extLst>
      <p:ext uri="{BB962C8B-B14F-4D97-AF65-F5344CB8AC3E}">
        <p14:creationId xmlns:p14="http://schemas.microsoft.com/office/powerpoint/2010/main" val="827804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Autocratic Leadership</a:t>
            </a:r>
          </a:p>
        </p:txBody>
      </p:sp>
      <p:sp>
        <p:nvSpPr>
          <p:cNvPr id="3" name="Content Placeholder 2"/>
          <p:cNvSpPr>
            <a:spLocks noGrp="1"/>
          </p:cNvSpPr>
          <p:nvPr>
            <p:ph idx="1"/>
          </p:nvPr>
        </p:nvSpPr>
        <p:spPr>
          <a:xfrm>
            <a:off x="228600" y="1473200"/>
            <a:ext cx="8915400" cy="5080000"/>
          </a:xfrm>
        </p:spPr>
        <p:txBody>
          <a:bodyPr>
            <a:noAutofit/>
          </a:bodyPr>
          <a:lstStyle/>
          <a:p>
            <a:r>
              <a:rPr lang="en-US" sz="2600" dirty="0"/>
              <a:t>Also called </a:t>
            </a:r>
            <a:r>
              <a:rPr lang="en-US" sz="2600" b="1" i="1" dirty="0"/>
              <a:t>directive </a:t>
            </a:r>
            <a:r>
              <a:rPr lang="en-US" sz="2600" dirty="0"/>
              <a:t>or</a:t>
            </a:r>
            <a:r>
              <a:rPr lang="en-US" sz="2600" b="1" i="1" dirty="0"/>
              <a:t> command-and-control leadership</a:t>
            </a:r>
          </a:p>
          <a:p>
            <a:endParaRPr lang="en-US" sz="2600" b="1" i="1" dirty="0"/>
          </a:p>
          <a:p>
            <a:r>
              <a:rPr lang="en-US" sz="2600" i="1" dirty="0"/>
              <a:t>Individuals whose primary style is autocratic are often labeled as “controlling” or “micro-managers” </a:t>
            </a:r>
          </a:p>
          <a:p>
            <a:endParaRPr lang="en-US" sz="2600" i="1" dirty="0"/>
          </a:p>
          <a:p>
            <a:r>
              <a:rPr lang="en-US" sz="2600" dirty="0"/>
              <a:t>Being used with less frequency than in the past-participative style is usually more effective</a:t>
            </a:r>
          </a:p>
          <a:p>
            <a:endParaRPr lang="en-US" sz="2600" dirty="0"/>
          </a:p>
          <a:p>
            <a:r>
              <a:rPr lang="en-US" sz="2600" dirty="0"/>
              <a:t>Best exemplified by the military model where orders are carried out when and as issued </a:t>
            </a:r>
          </a:p>
        </p:txBody>
      </p:sp>
    </p:spTree>
    <p:extLst>
      <p:ext uri="{BB962C8B-B14F-4D97-AF65-F5344CB8AC3E}">
        <p14:creationId xmlns:p14="http://schemas.microsoft.com/office/powerpoint/2010/main" val="1897280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Autocratic Leadership</a:t>
            </a:r>
          </a:p>
        </p:txBody>
      </p:sp>
      <p:sp>
        <p:nvSpPr>
          <p:cNvPr id="3" name="Content Placeholder 2"/>
          <p:cNvSpPr>
            <a:spLocks noGrp="1"/>
          </p:cNvSpPr>
          <p:nvPr>
            <p:ph idx="1"/>
          </p:nvPr>
        </p:nvSpPr>
        <p:spPr>
          <a:xfrm>
            <a:off x="228600" y="1473200"/>
            <a:ext cx="8915400" cy="5080000"/>
          </a:xfrm>
        </p:spPr>
        <p:txBody>
          <a:bodyPr>
            <a:noAutofit/>
          </a:bodyPr>
          <a:lstStyle/>
          <a:p>
            <a:r>
              <a:rPr lang="en-US" sz="2600" dirty="0"/>
              <a:t>Leader takes total control, assumes full authority and takes full responsibility for the area managed</a:t>
            </a:r>
          </a:p>
          <a:p>
            <a:endParaRPr lang="en-US" sz="2600" dirty="0"/>
          </a:p>
          <a:p>
            <a:r>
              <a:rPr lang="en-US" sz="2600" dirty="0"/>
              <a:t>Makes decisions, communicates them to others and expects them to carry out the decision without question</a:t>
            </a:r>
          </a:p>
          <a:p>
            <a:pPr marL="0" indent="0">
              <a:buNone/>
            </a:pPr>
            <a:endParaRPr lang="en-US" sz="2600" dirty="0"/>
          </a:p>
          <a:p>
            <a:r>
              <a:rPr lang="en-US" sz="2600" dirty="0"/>
              <a:t>Men seem to have more success using that model than women</a:t>
            </a:r>
          </a:p>
          <a:p>
            <a:endParaRPr lang="en-US" sz="2600" dirty="0"/>
          </a:p>
        </p:txBody>
      </p:sp>
    </p:spTree>
    <p:extLst>
      <p:ext uri="{BB962C8B-B14F-4D97-AF65-F5344CB8AC3E}">
        <p14:creationId xmlns:p14="http://schemas.microsoft.com/office/powerpoint/2010/main" val="8610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Autocratic Leadership</a:t>
            </a:r>
          </a:p>
        </p:txBody>
      </p:sp>
      <p:sp>
        <p:nvSpPr>
          <p:cNvPr id="3" name="Content Placeholder 2"/>
          <p:cNvSpPr>
            <a:spLocks noGrp="1"/>
          </p:cNvSpPr>
          <p:nvPr>
            <p:ph idx="1"/>
          </p:nvPr>
        </p:nvSpPr>
        <p:spPr/>
        <p:txBody>
          <a:bodyPr>
            <a:noAutofit/>
          </a:bodyPr>
          <a:lstStyle/>
          <a:p>
            <a:r>
              <a:rPr lang="en-US" sz="2600" dirty="0"/>
              <a:t>Works best when used by a proven leader who has earned the trust and support of subordinates</a:t>
            </a:r>
          </a:p>
          <a:p>
            <a:pPr marL="0" indent="0">
              <a:buNone/>
            </a:pPr>
            <a:endParaRPr lang="en-US" sz="2600" dirty="0"/>
          </a:p>
          <a:p>
            <a:r>
              <a:rPr lang="en-US" sz="2600" dirty="0"/>
              <a:t>Some workers are selling their time and do not feel obligated or inclined to contribute their ideas</a:t>
            </a:r>
          </a:p>
          <a:p>
            <a:pPr lvl="1">
              <a:buFont typeface="Wingdings" charset="0"/>
              <a:buChar char="à"/>
            </a:pPr>
            <a:r>
              <a:rPr lang="en-US" sz="2200" dirty="0">
                <a:sym typeface="Wingdings"/>
              </a:rPr>
              <a:t>Autocratic style is then a good fit</a:t>
            </a:r>
          </a:p>
          <a:p>
            <a:endParaRPr lang="en-US" sz="2600" dirty="0"/>
          </a:p>
          <a:p>
            <a:r>
              <a:rPr lang="en-US" sz="2600" dirty="0"/>
              <a:t>Unskilled workers may feel that it is the responsibility of the manager to tell the worker what to do and how to do it</a:t>
            </a:r>
          </a:p>
          <a:p>
            <a:pPr lvl="1"/>
            <a:r>
              <a:rPr lang="en-US" sz="2200" dirty="0"/>
              <a:t>These workers only want to do what they are told to and to receive fair compensation for their time and effort</a:t>
            </a:r>
          </a:p>
          <a:p>
            <a:pPr marL="0" indent="0">
              <a:buNone/>
            </a:pPr>
            <a:endParaRPr lang="en-US" sz="2800" dirty="0"/>
          </a:p>
        </p:txBody>
      </p:sp>
    </p:spTree>
    <p:extLst>
      <p:ext uri="{BB962C8B-B14F-4D97-AF65-F5344CB8AC3E}">
        <p14:creationId xmlns:p14="http://schemas.microsoft.com/office/powerpoint/2010/main" val="3073433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800" y="1320800"/>
            <a:ext cx="8686800" cy="2692400"/>
          </a:xfrm>
        </p:spPr>
        <p:txBody>
          <a:bodyPr>
            <a:noAutofit/>
          </a:bodyPr>
          <a:lstStyle/>
          <a:p>
            <a:pPr marL="0" indent="0" algn="ctr">
              <a:buNone/>
            </a:pPr>
            <a:r>
              <a:rPr lang="en-US" sz="6000" b="1" dirty="0">
                <a:solidFill>
                  <a:srgbClr val="FF0000"/>
                </a:solidFill>
                <a:latin typeface="American Typewriter"/>
                <a:cs typeface="American Typewriter"/>
              </a:rPr>
              <a:t>Managers &amp; Leaders: SAME???</a:t>
            </a:r>
          </a:p>
        </p:txBody>
      </p:sp>
      <p:pic>
        <p:nvPicPr>
          <p:cNvPr id="4" name="Picture 3" descr="manger vs l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076" y="3512299"/>
            <a:ext cx="1952660" cy="2999113"/>
          </a:xfrm>
          <a:prstGeom prst="rect">
            <a:avLst/>
          </a:prstGeom>
        </p:spPr>
      </p:pic>
    </p:spTree>
    <p:extLst>
      <p:ext uri="{BB962C8B-B14F-4D97-AF65-F5344CB8AC3E}">
        <p14:creationId xmlns:p14="http://schemas.microsoft.com/office/powerpoint/2010/main" val="1121031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Autocratic Leadership</a:t>
            </a:r>
          </a:p>
        </p:txBody>
      </p:sp>
      <p:sp>
        <p:nvSpPr>
          <p:cNvPr id="3" name="Content Placeholder 2"/>
          <p:cNvSpPr>
            <a:spLocks noGrp="1"/>
          </p:cNvSpPr>
          <p:nvPr>
            <p:ph idx="1"/>
          </p:nvPr>
        </p:nvSpPr>
        <p:spPr/>
        <p:txBody>
          <a:bodyPr>
            <a:noAutofit/>
          </a:bodyPr>
          <a:lstStyle/>
          <a:p>
            <a:r>
              <a:rPr lang="en-US" sz="2800" dirty="0"/>
              <a:t>Most effective when used either in a crisis or in a situation where there is a limited window of opportunity</a:t>
            </a:r>
          </a:p>
          <a:p>
            <a:pPr marL="0" indent="0">
              <a:buNone/>
            </a:pPr>
            <a:endParaRPr lang="en-US" sz="2800" dirty="0">
              <a:sym typeface="Wingdings"/>
            </a:endParaRPr>
          </a:p>
          <a:p>
            <a:r>
              <a:rPr lang="en-US" sz="2800" dirty="0">
                <a:sym typeface="Wingdings"/>
              </a:rPr>
              <a:t>This style is also used for making programmed decisions: one that is made routinely and can be made by one individual with information that is on hand: i.e. call in a replacement dietitian for one who has failed to report to work </a:t>
            </a:r>
          </a:p>
          <a:p>
            <a:endParaRPr lang="en-US" sz="2800" dirty="0"/>
          </a:p>
          <a:p>
            <a:pPr marL="0" indent="0">
              <a:buNone/>
            </a:pPr>
            <a:endParaRPr lang="en-US" sz="2800" dirty="0">
              <a:sym typeface="Wingdings"/>
            </a:endParaRPr>
          </a:p>
        </p:txBody>
      </p:sp>
    </p:spTree>
    <p:extLst>
      <p:ext uri="{BB962C8B-B14F-4D97-AF65-F5344CB8AC3E}">
        <p14:creationId xmlns:p14="http://schemas.microsoft.com/office/powerpoint/2010/main" val="2731880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Autocratic Leadership</a:t>
            </a:r>
          </a:p>
        </p:txBody>
      </p:sp>
      <p:sp>
        <p:nvSpPr>
          <p:cNvPr id="3" name="Content Placeholder 2"/>
          <p:cNvSpPr>
            <a:spLocks noGrp="1"/>
          </p:cNvSpPr>
          <p:nvPr>
            <p:ph idx="1"/>
          </p:nvPr>
        </p:nvSpPr>
        <p:spPr>
          <a:xfrm>
            <a:off x="457200" y="1600200"/>
            <a:ext cx="8432800" cy="4876800"/>
          </a:xfrm>
        </p:spPr>
        <p:txBody>
          <a:bodyPr>
            <a:normAutofit/>
          </a:bodyPr>
          <a:lstStyle/>
          <a:p>
            <a:pPr marL="0" indent="0">
              <a:buNone/>
            </a:pPr>
            <a:r>
              <a:rPr lang="en-US" sz="2800" b="1" i="1" u="sng" dirty="0">
                <a:solidFill>
                  <a:srgbClr val="FF0000"/>
                </a:solidFill>
                <a:sym typeface="Wingdings"/>
              </a:rPr>
              <a:t>Advantages</a:t>
            </a:r>
          </a:p>
          <a:p>
            <a:r>
              <a:rPr lang="en-US" sz="2800" dirty="0">
                <a:sym typeface="Wingdings"/>
              </a:rPr>
              <a:t>Saves time</a:t>
            </a:r>
          </a:p>
          <a:p>
            <a:r>
              <a:rPr lang="en-US" sz="2800" dirty="0">
                <a:sym typeface="Wingdings"/>
              </a:rPr>
              <a:t>One person moves forward without the necessity of calling meetings and seeking the input of others</a:t>
            </a:r>
          </a:p>
          <a:p>
            <a:r>
              <a:rPr lang="en-US" sz="2800" dirty="0">
                <a:sym typeface="Wingdings"/>
              </a:rPr>
              <a:t>Decisions are made rapidly </a:t>
            </a:r>
          </a:p>
          <a:p>
            <a:pPr marL="0" indent="0">
              <a:buNone/>
            </a:pPr>
            <a:endParaRPr lang="en-US" sz="2800" dirty="0">
              <a:sym typeface="Wingdings"/>
            </a:endParaRPr>
          </a:p>
        </p:txBody>
      </p:sp>
    </p:spTree>
    <p:extLst>
      <p:ext uri="{BB962C8B-B14F-4D97-AF65-F5344CB8AC3E}">
        <p14:creationId xmlns:p14="http://schemas.microsoft.com/office/powerpoint/2010/main" val="10568944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i="1" u="sng" dirty="0">
                <a:solidFill>
                  <a:srgbClr val="FF0000"/>
                </a:solidFill>
                <a:sym typeface="Wingdings"/>
              </a:rPr>
              <a:t>Disadvantages</a:t>
            </a:r>
          </a:p>
          <a:p>
            <a:pPr marL="0" indent="0">
              <a:buNone/>
            </a:pPr>
            <a:endParaRPr lang="en-US" sz="2800" b="1" i="1" u="sng" dirty="0">
              <a:solidFill>
                <a:srgbClr val="FF0000"/>
              </a:solidFill>
              <a:sym typeface="Wingdings"/>
            </a:endParaRPr>
          </a:p>
          <a:p>
            <a:r>
              <a:rPr lang="en-US" sz="2800" dirty="0">
                <a:sym typeface="Wingdings"/>
              </a:rPr>
              <a:t>Leader makes many decisions in a vacuum without taking advantage of the experience and insights of others on the management team</a:t>
            </a:r>
          </a:p>
          <a:p>
            <a:endParaRPr lang="en-US" sz="2800" dirty="0">
              <a:sym typeface="Wingdings"/>
            </a:endParaRPr>
          </a:p>
          <a:p>
            <a:r>
              <a:rPr lang="en-US" sz="2800" dirty="0">
                <a:sym typeface="Wingdings"/>
              </a:rPr>
              <a:t>Alienate other members of the management team</a:t>
            </a:r>
            <a:endParaRPr lang="en-US" sz="2800" dirty="0"/>
          </a:p>
        </p:txBody>
      </p:sp>
      <p:sp>
        <p:nvSpPr>
          <p:cNvPr id="4" name="Title 1"/>
          <p:cNvSpPr>
            <a:spLocks noGrp="1"/>
          </p:cNvSpPr>
          <p:nvPr>
            <p:ph type="title"/>
          </p:nvPr>
        </p:nvSpPr>
        <p:spPr>
          <a:xfrm>
            <a:off x="457200" y="533400"/>
            <a:ext cx="8229600" cy="990600"/>
          </a:xfrm>
        </p:spPr>
        <p:txBody>
          <a:bodyPr/>
          <a:lstStyle/>
          <a:p>
            <a:r>
              <a:rPr lang="en-US" dirty="0"/>
              <a:t>Autocratic Leadership</a:t>
            </a:r>
          </a:p>
        </p:txBody>
      </p:sp>
    </p:spTree>
    <p:extLst>
      <p:ext uri="{BB962C8B-B14F-4D97-AF65-F5344CB8AC3E}">
        <p14:creationId xmlns:p14="http://schemas.microsoft.com/office/powerpoint/2010/main" val="11581987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Participative Leadership</a:t>
            </a:r>
          </a:p>
        </p:txBody>
      </p:sp>
      <p:sp>
        <p:nvSpPr>
          <p:cNvPr id="3" name="Content Placeholder 2"/>
          <p:cNvSpPr>
            <a:spLocks noGrp="1"/>
          </p:cNvSpPr>
          <p:nvPr>
            <p:ph idx="1"/>
          </p:nvPr>
        </p:nvSpPr>
        <p:spPr/>
        <p:txBody>
          <a:bodyPr>
            <a:normAutofit/>
          </a:bodyPr>
          <a:lstStyle/>
          <a:p>
            <a:r>
              <a:rPr lang="en-US" sz="2800" dirty="0"/>
              <a:t>One of the most widely used leadership styles</a:t>
            </a:r>
          </a:p>
          <a:p>
            <a:endParaRPr lang="en-US" sz="2800" dirty="0"/>
          </a:p>
          <a:p>
            <a:r>
              <a:rPr lang="en-US" sz="2800" dirty="0"/>
              <a:t>Manager gathers information necessary to take action and then seeks the opinions of colleagues and/or subordinates before doing anything</a:t>
            </a:r>
          </a:p>
          <a:p>
            <a:endParaRPr lang="en-US" sz="2800" dirty="0"/>
          </a:p>
          <a:p>
            <a:r>
              <a:rPr lang="en-US" sz="2800" dirty="0"/>
              <a:t>The manager still “sets the agenda” and makes the decision, but only after there has been input from others</a:t>
            </a:r>
          </a:p>
          <a:p>
            <a:endParaRPr lang="en-US" sz="2800" dirty="0"/>
          </a:p>
        </p:txBody>
      </p:sp>
    </p:spTree>
    <p:extLst>
      <p:ext uri="{BB962C8B-B14F-4D97-AF65-F5344CB8AC3E}">
        <p14:creationId xmlns:p14="http://schemas.microsoft.com/office/powerpoint/2010/main" val="3910085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Participative Leadership</a:t>
            </a:r>
          </a:p>
        </p:txBody>
      </p:sp>
      <p:sp>
        <p:nvSpPr>
          <p:cNvPr id="3" name="Content Placeholder 2"/>
          <p:cNvSpPr>
            <a:spLocks noGrp="1"/>
          </p:cNvSpPr>
          <p:nvPr>
            <p:ph idx="1"/>
          </p:nvPr>
        </p:nvSpPr>
        <p:spPr>
          <a:xfrm>
            <a:off x="457200" y="1600199"/>
            <a:ext cx="8229600" cy="5142161"/>
          </a:xfrm>
        </p:spPr>
        <p:txBody>
          <a:bodyPr>
            <a:normAutofit lnSpcReduction="10000"/>
          </a:bodyPr>
          <a:lstStyle/>
          <a:p>
            <a:pPr marL="0" indent="0">
              <a:buNone/>
            </a:pPr>
            <a:r>
              <a:rPr lang="en-US" sz="2800" b="1" i="1" u="sng" dirty="0">
                <a:solidFill>
                  <a:srgbClr val="FF0000"/>
                </a:solidFill>
              </a:rPr>
              <a:t>Advantages</a:t>
            </a:r>
          </a:p>
          <a:p>
            <a:pPr lvl="1"/>
            <a:r>
              <a:rPr lang="en-US" sz="2800" dirty="0"/>
              <a:t>Less likely to make errors relative to insufficient evidence or narrow perspectives</a:t>
            </a:r>
          </a:p>
          <a:p>
            <a:pPr marL="274320" lvl="1" indent="0">
              <a:buNone/>
            </a:pPr>
            <a:endParaRPr lang="en-US" sz="2800" dirty="0"/>
          </a:p>
          <a:p>
            <a:pPr lvl="1"/>
            <a:r>
              <a:rPr lang="en-US" sz="2800" dirty="0"/>
              <a:t>Subordinates feel that what they have to say is important and has been heard – gives them a sense of ownership within the organization – especially for middle managers or professionals</a:t>
            </a:r>
          </a:p>
          <a:p>
            <a:pPr marL="274320" lvl="1" indent="0">
              <a:buNone/>
            </a:pPr>
            <a:r>
              <a:rPr lang="en-US" sz="2800" dirty="0"/>
              <a:t> </a:t>
            </a:r>
          </a:p>
          <a:p>
            <a:pPr lvl="1"/>
            <a:r>
              <a:rPr lang="en-US" sz="2800" dirty="0"/>
              <a:t>Manager with such style is likely to be rewarded with increased loyalty and support from staff</a:t>
            </a:r>
          </a:p>
        </p:txBody>
      </p:sp>
    </p:spTree>
    <p:extLst>
      <p:ext uri="{BB962C8B-B14F-4D97-AF65-F5344CB8AC3E}">
        <p14:creationId xmlns:p14="http://schemas.microsoft.com/office/powerpoint/2010/main" val="146950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Participative Leadership</a:t>
            </a:r>
          </a:p>
        </p:txBody>
      </p:sp>
      <p:sp>
        <p:nvSpPr>
          <p:cNvPr id="3" name="Content Placeholder 2"/>
          <p:cNvSpPr>
            <a:spLocks noGrp="1"/>
          </p:cNvSpPr>
          <p:nvPr>
            <p:ph idx="1"/>
          </p:nvPr>
        </p:nvSpPr>
        <p:spPr>
          <a:xfrm>
            <a:off x="457200" y="1600200"/>
            <a:ext cx="8432800" cy="4876800"/>
          </a:xfrm>
        </p:spPr>
        <p:txBody>
          <a:bodyPr>
            <a:noAutofit/>
          </a:bodyPr>
          <a:lstStyle/>
          <a:p>
            <a:pPr marL="0" indent="0">
              <a:buNone/>
            </a:pPr>
            <a:r>
              <a:rPr lang="en-US" sz="2800" b="1" i="1" u="sng" dirty="0">
                <a:solidFill>
                  <a:srgbClr val="FF0000"/>
                </a:solidFill>
              </a:rPr>
              <a:t>Disadvantages</a:t>
            </a:r>
          </a:p>
          <a:p>
            <a:pPr marL="0" indent="0">
              <a:buNone/>
            </a:pPr>
            <a:endParaRPr lang="en-US" sz="2800" b="1" i="1" u="sng" dirty="0">
              <a:solidFill>
                <a:srgbClr val="FF0000"/>
              </a:solidFill>
            </a:endParaRPr>
          </a:p>
          <a:p>
            <a:pPr lvl="1"/>
            <a:r>
              <a:rPr lang="en-US" sz="2800" dirty="0"/>
              <a:t>Managers are expected to use information and ideas that are generated, otherwise staff will learn to distrust the manager and will eventually stop participating in the process </a:t>
            </a:r>
          </a:p>
          <a:p>
            <a:pPr lvl="1"/>
            <a:endParaRPr lang="en-US" sz="2800" dirty="0"/>
          </a:p>
          <a:p>
            <a:pPr lvl="1"/>
            <a:r>
              <a:rPr lang="en-US" sz="2800" dirty="0"/>
              <a:t>Managers should be willing to share credit for success with the staff </a:t>
            </a:r>
          </a:p>
          <a:p>
            <a:pPr lvl="1"/>
            <a:endParaRPr lang="en-US" sz="2800" dirty="0"/>
          </a:p>
          <a:p>
            <a:pPr lvl="1"/>
            <a:endParaRPr lang="en-US" sz="2800" dirty="0"/>
          </a:p>
        </p:txBody>
      </p:sp>
    </p:spTree>
    <p:extLst>
      <p:ext uri="{BB962C8B-B14F-4D97-AF65-F5344CB8AC3E}">
        <p14:creationId xmlns:p14="http://schemas.microsoft.com/office/powerpoint/2010/main" val="2651535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Participative Leadership</a:t>
            </a:r>
          </a:p>
        </p:txBody>
      </p:sp>
      <p:sp>
        <p:nvSpPr>
          <p:cNvPr id="3" name="Content Placeholder 2"/>
          <p:cNvSpPr>
            <a:spLocks noGrp="1"/>
          </p:cNvSpPr>
          <p:nvPr>
            <p:ph idx="1"/>
          </p:nvPr>
        </p:nvSpPr>
        <p:spPr>
          <a:xfrm>
            <a:off x="457200" y="1600200"/>
            <a:ext cx="8432800" cy="4876800"/>
          </a:xfrm>
        </p:spPr>
        <p:txBody>
          <a:bodyPr>
            <a:noAutofit/>
          </a:bodyPr>
          <a:lstStyle/>
          <a:p>
            <a:pPr marL="0" indent="0">
              <a:buNone/>
            </a:pPr>
            <a:r>
              <a:rPr lang="en-US" sz="2800" b="1" i="1" u="sng" dirty="0">
                <a:solidFill>
                  <a:srgbClr val="FF0000"/>
                </a:solidFill>
              </a:rPr>
              <a:t>Disadvantages</a:t>
            </a:r>
          </a:p>
          <a:p>
            <a:pPr marL="0" indent="0">
              <a:buNone/>
            </a:pPr>
            <a:endParaRPr lang="en-US" sz="2800" b="1" i="1" u="sng" dirty="0">
              <a:solidFill>
                <a:srgbClr val="FF0000"/>
              </a:solidFill>
            </a:endParaRPr>
          </a:p>
          <a:p>
            <a:pPr lvl="1"/>
            <a:r>
              <a:rPr lang="en-US" sz="2800" dirty="0"/>
              <a:t>Takes time and energy </a:t>
            </a:r>
            <a:r>
              <a:rPr lang="en-US" sz="2800" dirty="0">
                <a:sym typeface="Wingdings"/>
              </a:rPr>
              <a:t> loss of a degree of efficiency</a:t>
            </a:r>
          </a:p>
          <a:p>
            <a:pPr lvl="1"/>
            <a:endParaRPr lang="en-US" sz="2800" dirty="0">
              <a:sym typeface="Wingdings"/>
            </a:endParaRPr>
          </a:p>
          <a:p>
            <a:pPr lvl="1"/>
            <a:r>
              <a:rPr lang="en-US" sz="2800" dirty="0">
                <a:sym typeface="Wingdings"/>
              </a:rPr>
              <a:t>When time constraints or confidentiality are issues, staff participation in the management process may be limited or eliminated </a:t>
            </a:r>
            <a:endParaRPr lang="en-US" sz="2800" dirty="0"/>
          </a:p>
          <a:p>
            <a:pPr lvl="1"/>
            <a:endParaRPr lang="en-US" sz="2800" dirty="0"/>
          </a:p>
          <a:p>
            <a:pPr lvl="1"/>
            <a:endParaRPr lang="en-US" sz="2800" dirty="0"/>
          </a:p>
        </p:txBody>
      </p:sp>
    </p:spTree>
    <p:extLst>
      <p:ext uri="{BB962C8B-B14F-4D97-AF65-F5344CB8AC3E}">
        <p14:creationId xmlns:p14="http://schemas.microsoft.com/office/powerpoint/2010/main" val="3661040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Democratic Leadership</a:t>
            </a:r>
          </a:p>
        </p:txBody>
      </p:sp>
      <p:sp>
        <p:nvSpPr>
          <p:cNvPr id="3" name="Content Placeholder 2"/>
          <p:cNvSpPr>
            <a:spLocks noGrp="1"/>
          </p:cNvSpPr>
          <p:nvPr>
            <p:ph idx="1"/>
          </p:nvPr>
        </p:nvSpPr>
        <p:spPr>
          <a:xfrm>
            <a:off x="457200" y="1600200"/>
            <a:ext cx="8458200" cy="4876800"/>
          </a:xfrm>
        </p:spPr>
        <p:txBody>
          <a:bodyPr>
            <a:normAutofit lnSpcReduction="10000"/>
          </a:bodyPr>
          <a:lstStyle/>
          <a:p>
            <a:r>
              <a:rPr lang="en-US" sz="2800" dirty="0"/>
              <a:t>Decisions are made by the group rather than by the manager alone</a:t>
            </a:r>
          </a:p>
          <a:p>
            <a:endParaRPr lang="en-US" sz="2800" dirty="0"/>
          </a:p>
          <a:p>
            <a:r>
              <a:rPr lang="en-US" sz="2800" dirty="0"/>
              <a:t>Mainly used for policies and procedures, hiring of new staff, development of marketing and strategic plans and so on</a:t>
            </a:r>
          </a:p>
          <a:p>
            <a:endParaRPr lang="en-US" sz="2800" dirty="0"/>
          </a:p>
          <a:p>
            <a:r>
              <a:rPr lang="en-US" sz="2800" dirty="0"/>
              <a:t>Will NOT be used for all decisions: routine decisions will not be taken to the group, nor those that require immediate attention or those that involve confidential matters</a:t>
            </a:r>
          </a:p>
          <a:p>
            <a:endParaRPr lang="en-US" sz="2800" dirty="0"/>
          </a:p>
        </p:txBody>
      </p:sp>
    </p:spTree>
    <p:extLst>
      <p:ext uri="{BB962C8B-B14F-4D97-AF65-F5344CB8AC3E}">
        <p14:creationId xmlns:p14="http://schemas.microsoft.com/office/powerpoint/2010/main" val="57647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Democratic Leadership</a:t>
            </a:r>
          </a:p>
        </p:txBody>
      </p:sp>
      <p:sp>
        <p:nvSpPr>
          <p:cNvPr id="3" name="Content Placeholder 2"/>
          <p:cNvSpPr>
            <a:spLocks noGrp="1"/>
          </p:cNvSpPr>
          <p:nvPr>
            <p:ph idx="1"/>
          </p:nvPr>
        </p:nvSpPr>
        <p:spPr/>
        <p:txBody>
          <a:bodyPr>
            <a:normAutofit/>
          </a:bodyPr>
          <a:lstStyle/>
          <a:p>
            <a:pPr marL="0" indent="0">
              <a:buNone/>
            </a:pPr>
            <a:r>
              <a:rPr lang="en-US" sz="2800" b="1" i="1" u="sng" dirty="0">
                <a:solidFill>
                  <a:srgbClr val="FF0000"/>
                </a:solidFill>
              </a:rPr>
              <a:t>Advantages</a:t>
            </a:r>
          </a:p>
          <a:p>
            <a:pPr marL="0" indent="0">
              <a:buNone/>
            </a:pPr>
            <a:endParaRPr lang="en-US" sz="2800" b="1" i="1" u="sng" dirty="0">
              <a:solidFill>
                <a:srgbClr val="FF0000"/>
              </a:solidFill>
            </a:endParaRPr>
          </a:p>
          <a:p>
            <a:pPr lvl="1"/>
            <a:r>
              <a:rPr lang="en-US" sz="2800" dirty="0"/>
              <a:t>Increases the chance of reaching good decisions and attaining positive outcomes</a:t>
            </a:r>
          </a:p>
          <a:p>
            <a:pPr lvl="1"/>
            <a:endParaRPr lang="en-US" sz="2800" dirty="0"/>
          </a:p>
          <a:p>
            <a:pPr lvl="1"/>
            <a:r>
              <a:rPr lang="en-US" sz="2800" dirty="0"/>
              <a:t>When people agree with a decision, there is an increased likelihood that they will actively work to make its outcome successful </a:t>
            </a:r>
            <a:r>
              <a:rPr lang="en-US" sz="2800" dirty="0">
                <a:sym typeface="Wingdings"/>
              </a:rPr>
              <a:t> partial ownership of the outcome</a:t>
            </a:r>
            <a:endParaRPr lang="en-US" sz="2800" dirty="0"/>
          </a:p>
          <a:p>
            <a:pPr lvl="1"/>
            <a:endParaRPr lang="en-US" sz="2800" dirty="0"/>
          </a:p>
        </p:txBody>
      </p:sp>
    </p:spTree>
    <p:extLst>
      <p:ext uri="{BB962C8B-B14F-4D97-AF65-F5344CB8AC3E}">
        <p14:creationId xmlns:p14="http://schemas.microsoft.com/office/powerpoint/2010/main" val="13523763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Democratic Leadership</a:t>
            </a:r>
          </a:p>
        </p:txBody>
      </p:sp>
      <p:sp>
        <p:nvSpPr>
          <p:cNvPr id="3" name="Content Placeholder 2"/>
          <p:cNvSpPr>
            <a:spLocks noGrp="1"/>
          </p:cNvSpPr>
          <p:nvPr>
            <p:ph idx="1"/>
          </p:nvPr>
        </p:nvSpPr>
        <p:spPr>
          <a:xfrm>
            <a:off x="457200" y="1600200"/>
            <a:ext cx="8432800" cy="4876800"/>
          </a:xfrm>
        </p:spPr>
        <p:txBody>
          <a:bodyPr>
            <a:noAutofit/>
          </a:bodyPr>
          <a:lstStyle/>
          <a:p>
            <a:pPr marL="0" indent="0">
              <a:buNone/>
            </a:pPr>
            <a:r>
              <a:rPr lang="en-US" sz="2800" b="1" i="1" u="sng" dirty="0">
                <a:solidFill>
                  <a:srgbClr val="FF0000"/>
                </a:solidFill>
              </a:rPr>
              <a:t>Disadvantages</a:t>
            </a:r>
          </a:p>
          <a:p>
            <a:pPr lvl="1"/>
            <a:r>
              <a:rPr lang="en-US" sz="2700" dirty="0"/>
              <a:t>More time consuming than participative leadership</a:t>
            </a:r>
          </a:p>
          <a:p>
            <a:pPr lvl="1"/>
            <a:endParaRPr lang="en-US" sz="2700" dirty="0"/>
          </a:p>
          <a:p>
            <a:pPr lvl="1"/>
            <a:r>
              <a:rPr lang="en-US" sz="2700" dirty="0"/>
              <a:t>If majority cannot agree on a course of action, no action can be taken at all </a:t>
            </a:r>
          </a:p>
          <a:p>
            <a:pPr marL="274320" lvl="1" indent="0">
              <a:buNone/>
            </a:pPr>
            <a:endParaRPr lang="en-US" sz="2700" dirty="0"/>
          </a:p>
          <a:p>
            <a:pPr lvl="1"/>
            <a:r>
              <a:rPr lang="en-US" sz="2700" dirty="0"/>
              <a:t>Some might not be in agreement, and they may (consciously or unconsciously) work against the implementation of the decision to justify his/her position </a:t>
            </a:r>
            <a:r>
              <a:rPr lang="en-US" sz="2700" dirty="0">
                <a:sym typeface="Wingdings"/>
              </a:rPr>
              <a:t> sabotage</a:t>
            </a:r>
            <a:endParaRPr lang="en-US" sz="2700" dirty="0"/>
          </a:p>
        </p:txBody>
      </p:sp>
    </p:spTree>
    <p:extLst>
      <p:ext uri="{BB962C8B-B14F-4D97-AF65-F5344CB8AC3E}">
        <p14:creationId xmlns:p14="http://schemas.microsoft.com/office/powerpoint/2010/main" val="296213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 Vs. Leader</a:t>
            </a:r>
          </a:p>
        </p:txBody>
      </p:sp>
      <p:sp>
        <p:nvSpPr>
          <p:cNvPr id="3" name="Content Placeholder 2"/>
          <p:cNvSpPr>
            <a:spLocks noGrp="1"/>
          </p:cNvSpPr>
          <p:nvPr>
            <p:ph idx="1"/>
          </p:nvPr>
        </p:nvSpPr>
        <p:spPr>
          <a:xfrm>
            <a:off x="457200" y="1600200"/>
            <a:ext cx="8483600" cy="4876800"/>
          </a:xfrm>
        </p:spPr>
        <p:txBody>
          <a:bodyPr>
            <a:normAutofit/>
          </a:bodyPr>
          <a:lstStyle/>
          <a:p>
            <a:r>
              <a:rPr lang="en-US" sz="2800" dirty="0"/>
              <a:t>The title of </a:t>
            </a:r>
            <a:r>
              <a:rPr lang="en-US" sz="2800" b="1" u="sng" dirty="0"/>
              <a:t>manager</a:t>
            </a:r>
            <a:r>
              <a:rPr lang="en-US" sz="2800" dirty="0"/>
              <a:t> does not guarantee that the person who holds the title will be a </a:t>
            </a:r>
            <a:r>
              <a:rPr lang="en-US" sz="2800" b="1" u="sng" dirty="0"/>
              <a:t>good leader</a:t>
            </a:r>
          </a:p>
          <a:p>
            <a:endParaRPr lang="en-US" sz="2800" b="1" u="sng" dirty="0"/>
          </a:p>
          <a:p>
            <a:pPr marL="0" indent="0" algn="ctr">
              <a:buNone/>
            </a:pPr>
            <a:r>
              <a:rPr lang="en-US" sz="2800" b="1" i="1" dirty="0">
                <a:solidFill>
                  <a:srgbClr val="FF0000"/>
                </a:solidFill>
              </a:rPr>
              <a:t>There is nothing inherent in the title of manager that guarantees that the person who holds the title will be a good leader</a:t>
            </a:r>
          </a:p>
          <a:p>
            <a:pPr marL="0" indent="0">
              <a:buNone/>
            </a:pPr>
            <a:endParaRPr lang="en-US" sz="2800" b="1" u="sng" dirty="0"/>
          </a:p>
          <a:p>
            <a:r>
              <a:rPr lang="en-US" sz="2800" dirty="0"/>
              <a:t>Managers who are not good leaders are often found within organizations</a:t>
            </a:r>
          </a:p>
        </p:txBody>
      </p:sp>
    </p:spTree>
    <p:extLst>
      <p:ext uri="{BB962C8B-B14F-4D97-AF65-F5344CB8AC3E}">
        <p14:creationId xmlns:p14="http://schemas.microsoft.com/office/powerpoint/2010/main" val="41098011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Consensus Management</a:t>
            </a:r>
          </a:p>
        </p:txBody>
      </p:sp>
      <p:sp>
        <p:nvSpPr>
          <p:cNvPr id="3" name="Content Placeholder 2"/>
          <p:cNvSpPr>
            <a:spLocks noGrp="1"/>
          </p:cNvSpPr>
          <p:nvPr>
            <p:ph idx="1"/>
          </p:nvPr>
        </p:nvSpPr>
        <p:spPr>
          <a:xfrm>
            <a:off x="457200" y="1600200"/>
            <a:ext cx="8432800" cy="4876800"/>
          </a:xfrm>
        </p:spPr>
        <p:txBody>
          <a:bodyPr>
            <a:normAutofit/>
          </a:bodyPr>
          <a:lstStyle/>
          <a:p>
            <a:r>
              <a:rPr lang="en-US" sz="2800" dirty="0"/>
              <a:t>Type most often associated with women managers </a:t>
            </a:r>
          </a:p>
          <a:p>
            <a:endParaRPr lang="en-US" sz="2800" dirty="0"/>
          </a:p>
          <a:p>
            <a:r>
              <a:rPr lang="en-US" sz="2800" dirty="0"/>
              <a:t>Requires that decisions or plans be made by a group and is based on </a:t>
            </a:r>
            <a:r>
              <a:rPr lang="en-US" sz="2800" b="1" dirty="0"/>
              <a:t>ALL</a:t>
            </a:r>
            <a:r>
              <a:rPr lang="en-US" sz="2800" dirty="0"/>
              <a:t> members working together until agreement is reached</a:t>
            </a:r>
          </a:p>
          <a:p>
            <a:pPr marL="0" indent="0">
              <a:buNone/>
            </a:pPr>
            <a:endParaRPr lang="en-US" sz="2800" dirty="0"/>
          </a:p>
          <a:p>
            <a:r>
              <a:rPr lang="en-US" sz="2800" dirty="0"/>
              <a:t>Involves many people making compromises so that each member of the group can be accommodated because everyone must live with the decision</a:t>
            </a:r>
          </a:p>
        </p:txBody>
      </p:sp>
    </p:spTree>
    <p:extLst>
      <p:ext uri="{BB962C8B-B14F-4D97-AF65-F5344CB8AC3E}">
        <p14:creationId xmlns:p14="http://schemas.microsoft.com/office/powerpoint/2010/main" val="40188459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Consensus Management</a:t>
            </a:r>
          </a:p>
        </p:txBody>
      </p:sp>
      <p:sp>
        <p:nvSpPr>
          <p:cNvPr id="3" name="Content Placeholder 2"/>
          <p:cNvSpPr>
            <a:spLocks noGrp="1"/>
          </p:cNvSpPr>
          <p:nvPr>
            <p:ph idx="1"/>
          </p:nvPr>
        </p:nvSpPr>
        <p:spPr/>
        <p:txBody>
          <a:bodyPr>
            <a:normAutofit/>
          </a:bodyPr>
          <a:lstStyle/>
          <a:p>
            <a:pPr marL="0" indent="0">
              <a:buNone/>
            </a:pPr>
            <a:r>
              <a:rPr lang="en-US" sz="2800" b="1" i="1" u="sng" dirty="0">
                <a:solidFill>
                  <a:srgbClr val="FF0000"/>
                </a:solidFill>
              </a:rPr>
              <a:t>Advantage</a:t>
            </a:r>
          </a:p>
          <a:p>
            <a:pPr lvl="1"/>
            <a:r>
              <a:rPr lang="en-US" sz="2800" dirty="0"/>
              <a:t>Staff feel they are an integral and valued part of the team; each voice is heard in a safe environment and that what is said is important </a:t>
            </a:r>
          </a:p>
          <a:p>
            <a:pPr lvl="1"/>
            <a:endParaRPr lang="en-US" sz="2800" dirty="0"/>
          </a:p>
          <a:p>
            <a:pPr marL="0" indent="0">
              <a:buNone/>
            </a:pPr>
            <a:r>
              <a:rPr lang="en-US" sz="2800" b="1" i="1" u="sng" dirty="0">
                <a:solidFill>
                  <a:srgbClr val="FF0000"/>
                </a:solidFill>
              </a:rPr>
              <a:t>Disadvantages</a:t>
            </a:r>
          </a:p>
          <a:p>
            <a:pPr lvl="1"/>
            <a:r>
              <a:rPr lang="en-US" sz="2800" dirty="0"/>
              <a:t>Most time consuming of all styles</a:t>
            </a:r>
          </a:p>
          <a:p>
            <a:pPr lvl="1"/>
            <a:r>
              <a:rPr lang="en-US" sz="2800" dirty="0"/>
              <a:t>Sometimes the group never reaches consensus</a:t>
            </a:r>
          </a:p>
          <a:p>
            <a:pPr lvl="1"/>
            <a:r>
              <a:rPr lang="en-US" sz="2800" dirty="0"/>
              <a:t>To outsiders, the manager may seem unable to make a decision </a:t>
            </a:r>
          </a:p>
          <a:p>
            <a:endParaRPr lang="en-US" sz="2800" dirty="0"/>
          </a:p>
          <a:p>
            <a:endParaRPr lang="en-US" sz="2800" dirty="0"/>
          </a:p>
        </p:txBody>
      </p:sp>
    </p:spTree>
    <p:extLst>
      <p:ext uri="{BB962C8B-B14F-4D97-AF65-F5344CB8AC3E}">
        <p14:creationId xmlns:p14="http://schemas.microsoft.com/office/powerpoint/2010/main" val="2914968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Transformational and Transforming Leadership</a:t>
            </a:r>
          </a:p>
        </p:txBody>
      </p:sp>
      <p:sp>
        <p:nvSpPr>
          <p:cNvPr id="3" name="Content Placeholder 2"/>
          <p:cNvSpPr>
            <a:spLocks noGrp="1"/>
          </p:cNvSpPr>
          <p:nvPr>
            <p:ph idx="1"/>
          </p:nvPr>
        </p:nvSpPr>
        <p:spPr/>
        <p:txBody>
          <a:bodyPr>
            <a:normAutofit lnSpcReduction="10000"/>
          </a:bodyPr>
          <a:lstStyle/>
          <a:p>
            <a:pPr marL="0" indent="0">
              <a:buNone/>
            </a:pPr>
            <a:r>
              <a:rPr lang="en-US" b="1" i="1" u="sng" dirty="0">
                <a:solidFill>
                  <a:srgbClr val="FF0000"/>
                </a:solidFill>
              </a:rPr>
              <a:t>Transformational Leadership</a:t>
            </a:r>
            <a:endParaRPr lang="en-US" dirty="0"/>
          </a:p>
          <a:p>
            <a:r>
              <a:rPr lang="en-US" dirty="0"/>
              <a:t>Leadership type that transforms staff from rugged individuals into team players: provides individuals with the support they need to develop into workers who are willing and able to contribute their input to the management process </a:t>
            </a:r>
            <a:r>
              <a:rPr lang="en-US" dirty="0">
                <a:sym typeface="Wingdings"/>
              </a:rPr>
              <a:t> applies to all but the autocratic style</a:t>
            </a:r>
          </a:p>
          <a:p>
            <a:pPr marL="0" indent="0">
              <a:buNone/>
            </a:pPr>
            <a:endParaRPr lang="en-US" dirty="0">
              <a:sym typeface="Wingdings"/>
            </a:endParaRPr>
          </a:p>
          <a:p>
            <a:pPr marL="0" indent="0">
              <a:buNone/>
            </a:pPr>
            <a:r>
              <a:rPr lang="en-US" b="1" i="1" u="sng" dirty="0">
                <a:solidFill>
                  <a:srgbClr val="FF0000"/>
                </a:solidFill>
              </a:rPr>
              <a:t>Transforming Leadership</a:t>
            </a:r>
            <a:endParaRPr lang="en-US" dirty="0">
              <a:sym typeface="Wingdings"/>
            </a:endParaRPr>
          </a:p>
          <a:p>
            <a:r>
              <a:rPr lang="en-US" dirty="0">
                <a:sym typeface="Wingdings"/>
              </a:rPr>
              <a:t>One step further; it prepares the subordinates to take over management functions and perhaps even become the successor to the manager</a:t>
            </a:r>
          </a:p>
          <a:p>
            <a:r>
              <a:rPr lang="en-US" dirty="0">
                <a:sym typeface="Wingdings"/>
              </a:rPr>
              <a:t>Democratic and consensus leadership styles can be a part of transforming leadership </a:t>
            </a:r>
            <a:endParaRPr lang="en-US" dirty="0"/>
          </a:p>
          <a:p>
            <a:endParaRPr lang="en-US" dirty="0">
              <a:sym typeface="Wingdings"/>
            </a:endParaRPr>
          </a:p>
        </p:txBody>
      </p:sp>
    </p:spTree>
    <p:extLst>
      <p:ext uri="{BB962C8B-B14F-4D97-AF65-F5344CB8AC3E}">
        <p14:creationId xmlns:p14="http://schemas.microsoft.com/office/powerpoint/2010/main" val="3437937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Self-Managed Teams</a:t>
            </a:r>
          </a:p>
        </p:txBody>
      </p:sp>
      <p:sp>
        <p:nvSpPr>
          <p:cNvPr id="3" name="Content Placeholder 2"/>
          <p:cNvSpPr>
            <a:spLocks noGrp="1"/>
          </p:cNvSpPr>
          <p:nvPr>
            <p:ph idx="1"/>
          </p:nvPr>
        </p:nvSpPr>
        <p:spPr/>
        <p:txBody>
          <a:bodyPr>
            <a:normAutofit/>
          </a:bodyPr>
          <a:lstStyle/>
          <a:p>
            <a:r>
              <a:rPr lang="en-US" sz="2800" dirty="0">
                <a:latin typeface="Arial"/>
                <a:cs typeface="Arial"/>
              </a:rPr>
              <a:t>Work groups that function without a designated manager and involve the team members in decision making and in working together to manage themselves </a:t>
            </a:r>
          </a:p>
          <a:p>
            <a:pPr marL="0" indent="0">
              <a:buNone/>
            </a:pPr>
            <a:endParaRPr lang="en-US" sz="2800" dirty="0">
              <a:latin typeface="Arial"/>
              <a:cs typeface="Arial"/>
            </a:endParaRPr>
          </a:p>
          <a:p>
            <a:r>
              <a:rPr lang="en-US" sz="2800" dirty="0">
                <a:latin typeface="Arial"/>
                <a:cs typeface="Arial"/>
              </a:rPr>
              <a:t>If consensus or democratic models worked in the presence of a manager, it could work without an identified leader</a:t>
            </a:r>
          </a:p>
        </p:txBody>
      </p:sp>
    </p:spTree>
    <p:extLst>
      <p:ext uri="{BB962C8B-B14F-4D97-AF65-F5344CB8AC3E}">
        <p14:creationId xmlns:p14="http://schemas.microsoft.com/office/powerpoint/2010/main" val="21423697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447800"/>
          </a:xfrm>
        </p:spPr>
        <p:txBody>
          <a:bodyPr>
            <a:normAutofit/>
          </a:bodyPr>
          <a:lstStyle/>
          <a:p>
            <a:pPr marL="0" indent="0" algn="ctr">
              <a:buNone/>
            </a:pPr>
            <a:r>
              <a:rPr lang="en-US" sz="4000" b="1" dirty="0">
                <a:solidFill>
                  <a:srgbClr val="FF0000"/>
                </a:solidFill>
              </a:rPr>
              <a:t>Do self-managed teams really work??</a:t>
            </a:r>
          </a:p>
          <a:p>
            <a:pPr algn="ctr"/>
            <a:endParaRPr lang="en-US" sz="4000" b="1" dirty="0">
              <a:solidFill>
                <a:srgbClr val="FF0000"/>
              </a:solidFill>
            </a:endParaRPr>
          </a:p>
        </p:txBody>
      </p:sp>
    </p:spTree>
    <p:extLst>
      <p:ext uri="{BB962C8B-B14F-4D97-AF65-F5344CB8AC3E}">
        <p14:creationId xmlns:p14="http://schemas.microsoft.com/office/powerpoint/2010/main" val="6226775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Self-Managed Teams</a:t>
            </a:r>
          </a:p>
        </p:txBody>
      </p:sp>
      <p:sp>
        <p:nvSpPr>
          <p:cNvPr id="3" name="Content Placeholder 2"/>
          <p:cNvSpPr>
            <a:spLocks noGrp="1"/>
          </p:cNvSpPr>
          <p:nvPr>
            <p:ph idx="1"/>
          </p:nvPr>
        </p:nvSpPr>
        <p:spPr>
          <a:xfrm>
            <a:off x="457200" y="1600200"/>
            <a:ext cx="8509000" cy="4876800"/>
          </a:xfrm>
        </p:spPr>
        <p:txBody>
          <a:bodyPr>
            <a:normAutofit/>
          </a:bodyPr>
          <a:lstStyle/>
          <a:p>
            <a:r>
              <a:rPr lang="en-US" sz="2800" dirty="0">
                <a:latin typeface="Arial"/>
                <a:cs typeface="Arial"/>
              </a:rPr>
              <a:t>Work well on projects if the team is established to address a problem or perform a task and knows that it will be disbanded when the project is over</a:t>
            </a:r>
          </a:p>
          <a:p>
            <a:endParaRPr lang="en-US" sz="2800" dirty="0">
              <a:latin typeface="Arial"/>
              <a:cs typeface="Arial"/>
            </a:endParaRPr>
          </a:p>
          <a:p>
            <a:r>
              <a:rPr lang="en-US" sz="2800" dirty="0">
                <a:latin typeface="Arial"/>
                <a:cs typeface="Arial"/>
              </a:rPr>
              <a:t>Work well during transitional periods (between managers)</a:t>
            </a:r>
          </a:p>
          <a:p>
            <a:endParaRPr lang="en-US" sz="2800" dirty="0">
              <a:latin typeface="Arial"/>
              <a:cs typeface="Arial"/>
            </a:endParaRPr>
          </a:p>
          <a:p>
            <a:r>
              <a:rPr lang="en-US" sz="2800" dirty="0">
                <a:latin typeface="Arial"/>
                <a:cs typeface="Arial"/>
              </a:rPr>
              <a:t>More difficult for self-managed teams to function in day-to-day operations </a:t>
            </a:r>
            <a:r>
              <a:rPr lang="en-US" sz="2800" dirty="0">
                <a:latin typeface="Arial"/>
                <a:cs typeface="Arial"/>
                <a:sym typeface="Wingdings"/>
              </a:rPr>
              <a:t> acting manager (compensation?)</a:t>
            </a:r>
            <a:endParaRPr lang="en-US" sz="2800" dirty="0">
              <a:latin typeface="Arial"/>
              <a:cs typeface="Arial"/>
            </a:endParaRPr>
          </a:p>
        </p:txBody>
      </p:sp>
    </p:spTree>
    <p:extLst>
      <p:ext uri="{BB962C8B-B14F-4D97-AF65-F5344CB8AC3E}">
        <p14:creationId xmlns:p14="http://schemas.microsoft.com/office/powerpoint/2010/main" val="29528697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Self-Managed Teams</a:t>
            </a:r>
          </a:p>
        </p:txBody>
      </p:sp>
      <p:sp>
        <p:nvSpPr>
          <p:cNvPr id="3" name="Content Placeholder 2"/>
          <p:cNvSpPr>
            <a:spLocks noGrp="1"/>
          </p:cNvSpPr>
          <p:nvPr>
            <p:ph idx="1"/>
          </p:nvPr>
        </p:nvSpPr>
        <p:spPr/>
        <p:txBody>
          <a:bodyPr>
            <a:noAutofit/>
          </a:bodyPr>
          <a:lstStyle/>
          <a:p>
            <a:r>
              <a:rPr lang="en-US" sz="2800" dirty="0">
                <a:latin typeface="Arial"/>
                <a:cs typeface="Arial"/>
              </a:rPr>
              <a:t>Why democratic/consensus managers are not hired: </a:t>
            </a:r>
          </a:p>
          <a:p>
            <a:pPr lvl="1"/>
            <a:r>
              <a:rPr lang="en-US" sz="2800" dirty="0">
                <a:latin typeface="Arial"/>
                <a:cs typeface="Arial"/>
              </a:rPr>
              <a:t>Newly hired managers usually have many decisions to make in a short amount of time, especially when they are replacing a position that has been vacant for some time, or when the previous manager did not perform well </a:t>
            </a:r>
          </a:p>
          <a:p>
            <a:pPr lvl="1"/>
            <a:r>
              <a:rPr lang="en-US" sz="2800" dirty="0">
                <a:cs typeface="Arial"/>
              </a:rPr>
              <a:t>These styles require that a degree of trust be established between the leader and the staff before implementation</a:t>
            </a:r>
          </a:p>
          <a:p>
            <a:pPr lvl="1"/>
            <a:endParaRPr lang="en-US" sz="2800" dirty="0">
              <a:latin typeface="Arial"/>
              <a:cs typeface="Arial"/>
            </a:endParaRPr>
          </a:p>
        </p:txBody>
      </p:sp>
    </p:spTree>
    <p:extLst>
      <p:ext uri="{BB962C8B-B14F-4D97-AF65-F5344CB8AC3E}">
        <p14:creationId xmlns:p14="http://schemas.microsoft.com/office/powerpoint/2010/main" val="4135449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Self-Managed Teams</a:t>
            </a:r>
          </a:p>
        </p:txBody>
      </p:sp>
      <p:sp>
        <p:nvSpPr>
          <p:cNvPr id="3" name="Content Placeholder 2"/>
          <p:cNvSpPr>
            <a:spLocks noGrp="1"/>
          </p:cNvSpPr>
          <p:nvPr>
            <p:ph idx="1"/>
          </p:nvPr>
        </p:nvSpPr>
        <p:spPr>
          <a:xfrm>
            <a:off x="457200" y="1600200"/>
            <a:ext cx="8509000" cy="4876800"/>
          </a:xfrm>
        </p:spPr>
        <p:txBody>
          <a:bodyPr>
            <a:noAutofit/>
          </a:bodyPr>
          <a:lstStyle/>
          <a:p>
            <a:pPr lvl="1"/>
            <a:r>
              <a:rPr lang="en-US" sz="2800" dirty="0">
                <a:latin typeface="Arial"/>
                <a:cs typeface="Arial"/>
              </a:rPr>
              <a:t>Dynamic changes: </a:t>
            </a:r>
          </a:p>
          <a:p>
            <a:pPr lvl="2"/>
            <a:r>
              <a:rPr lang="en-US" sz="2800" dirty="0">
                <a:latin typeface="Arial"/>
                <a:cs typeface="Arial"/>
              </a:rPr>
              <a:t>If new member happens to be the new manager, this will lead to a major adjustment by the group and it will take time to accept the new leader</a:t>
            </a:r>
          </a:p>
          <a:p>
            <a:pPr lvl="2"/>
            <a:r>
              <a:rPr lang="en-US" sz="2800" dirty="0">
                <a:cs typeface="Arial"/>
              </a:rPr>
              <a:t>If new manager is from within the group, the new manager will already be familiar with the group processes and protocols and can move more quickly toward the consensus model </a:t>
            </a:r>
          </a:p>
          <a:p>
            <a:pPr lvl="2"/>
            <a:endParaRPr lang="en-US" sz="2800" dirty="0">
              <a:latin typeface="Arial"/>
              <a:cs typeface="Arial"/>
            </a:endParaRPr>
          </a:p>
        </p:txBody>
      </p:sp>
    </p:spTree>
    <p:extLst>
      <p:ext uri="{BB962C8B-B14F-4D97-AF65-F5344CB8AC3E}">
        <p14:creationId xmlns:p14="http://schemas.microsoft.com/office/powerpoint/2010/main" val="42031319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800" y="939800"/>
            <a:ext cx="8686800" cy="2692400"/>
          </a:xfrm>
        </p:spPr>
        <p:txBody>
          <a:bodyPr>
            <a:noAutofit/>
          </a:bodyPr>
          <a:lstStyle/>
          <a:p>
            <a:pPr marL="0" indent="0" algn="ctr">
              <a:buNone/>
            </a:pPr>
            <a:r>
              <a:rPr lang="en-US" sz="6000" b="1" dirty="0">
                <a:solidFill>
                  <a:srgbClr val="FF0000"/>
                </a:solidFill>
                <a:latin typeface="American Typewriter"/>
                <a:cs typeface="American Typewriter"/>
              </a:rPr>
              <a:t>What type of leader are YOU?</a:t>
            </a:r>
          </a:p>
        </p:txBody>
      </p:sp>
      <p:sp>
        <p:nvSpPr>
          <p:cNvPr id="4" name="TextBox 3"/>
          <p:cNvSpPr txBox="1"/>
          <p:nvPr/>
        </p:nvSpPr>
        <p:spPr>
          <a:xfrm>
            <a:off x="344909" y="3632200"/>
            <a:ext cx="8669749" cy="338554"/>
          </a:xfrm>
          <a:prstGeom prst="rect">
            <a:avLst/>
          </a:prstGeom>
          <a:noFill/>
        </p:spPr>
        <p:txBody>
          <a:bodyPr wrap="square" rtlCol="0">
            <a:spAutoFit/>
          </a:bodyPr>
          <a:lstStyle/>
          <a:p>
            <a:r>
              <a:rPr lang="en-US" sz="1600" dirty="0"/>
              <a:t>http://www.nwlink.com/~donclark/leader/survstyl.html</a:t>
            </a:r>
            <a:endParaRPr lang="en-US" dirty="0"/>
          </a:p>
        </p:txBody>
      </p:sp>
    </p:spTree>
    <p:extLst>
      <p:ext uri="{BB962C8B-B14F-4D97-AF65-F5344CB8AC3E}">
        <p14:creationId xmlns:p14="http://schemas.microsoft.com/office/powerpoint/2010/main" val="353900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 Vs. Leader</a:t>
            </a:r>
          </a:p>
        </p:txBody>
      </p:sp>
      <p:sp>
        <p:nvSpPr>
          <p:cNvPr id="3" name="Content Placeholder 2"/>
          <p:cNvSpPr>
            <a:spLocks noGrp="1"/>
          </p:cNvSpPr>
          <p:nvPr>
            <p:ph idx="1"/>
          </p:nvPr>
        </p:nvSpPr>
        <p:spPr>
          <a:xfrm>
            <a:off x="457200" y="1600200"/>
            <a:ext cx="8483600" cy="4876800"/>
          </a:xfrm>
        </p:spPr>
        <p:txBody>
          <a:bodyPr>
            <a:normAutofit/>
          </a:bodyPr>
          <a:lstStyle/>
          <a:p>
            <a:r>
              <a:rPr lang="en-US" sz="2800" dirty="0"/>
              <a:t>Managers can effectively plan, organize &amp; control - finances, production, purchasing etc. </a:t>
            </a:r>
            <a:r>
              <a:rPr lang="en-US" sz="2800" b="1" u="sng" dirty="0"/>
              <a:t>BUT</a:t>
            </a:r>
            <a:r>
              <a:rPr lang="en-US" sz="2800" dirty="0"/>
              <a:t> have less success when working with staff</a:t>
            </a:r>
          </a:p>
          <a:p>
            <a:endParaRPr lang="en-US" sz="2800" dirty="0"/>
          </a:p>
          <a:p>
            <a:r>
              <a:rPr lang="en-US" sz="2800" dirty="0"/>
              <a:t>Leaders however in addition to being </a:t>
            </a:r>
            <a:r>
              <a:rPr lang="en-US" sz="2800" b="1" u="sng" dirty="0"/>
              <a:t>good managers are </a:t>
            </a:r>
            <a:r>
              <a:rPr lang="en-US" sz="2800" b="1" u="sng" dirty="0">
                <a:solidFill>
                  <a:srgbClr val="FF0000"/>
                </a:solidFill>
              </a:rPr>
              <a:t>people oriented</a:t>
            </a:r>
            <a:r>
              <a:rPr lang="en-US" sz="2800" dirty="0">
                <a:solidFill>
                  <a:srgbClr val="FF0000"/>
                </a:solidFill>
              </a:rPr>
              <a:t> </a:t>
            </a:r>
            <a:r>
              <a:rPr lang="en-US" sz="2800" dirty="0"/>
              <a:t>and </a:t>
            </a:r>
            <a:r>
              <a:rPr lang="en-US" sz="2800" b="1" u="sng" dirty="0"/>
              <a:t>work well with staff</a:t>
            </a:r>
          </a:p>
          <a:p>
            <a:endParaRPr lang="en-US" sz="2800" dirty="0"/>
          </a:p>
          <a:p>
            <a:pPr marL="0" indent="0">
              <a:buNone/>
            </a:pPr>
            <a:endParaRPr lang="en-US" sz="2800" dirty="0"/>
          </a:p>
        </p:txBody>
      </p:sp>
    </p:spTree>
    <p:extLst>
      <p:ext uri="{BB962C8B-B14F-4D97-AF65-F5344CB8AC3E}">
        <p14:creationId xmlns:p14="http://schemas.microsoft.com/office/powerpoint/2010/main" val="70683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 Vs. Leader</a:t>
            </a:r>
          </a:p>
        </p:txBody>
      </p:sp>
      <p:sp>
        <p:nvSpPr>
          <p:cNvPr id="3" name="Content Placeholder 2"/>
          <p:cNvSpPr>
            <a:spLocks noGrp="1"/>
          </p:cNvSpPr>
          <p:nvPr>
            <p:ph idx="1"/>
          </p:nvPr>
        </p:nvSpPr>
        <p:spPr>
          <a:xfrm>
            <a:off x="457200" y="1600200"/>
            <a:ext cx="7303246" cy="4876800"/>
          </a:xfrm>
        </p:spPr>
        <p:txBody>
          <a:bodyPr>
            <a:noAutofit/>
          </a:bodyPr>
          <a:lstStyle/>
          <a:p>
            <a:r>
              <a:rPr lang="en-US" sz="2800" dirty="0"/>
              <a:t>Leaders:</a:t>
            </a:r>
          </a:p>
          <a:p>
            <a:pPr lvl="1">
              <a:buFont typeface="Courier New"/>
              <a:buChar char="o"/>
            </a:pPr>
            <a:r>
              <a:rPr lang="en-US" sz="2600" dirty="0"/>
              <a:t> Demonstrate respect, concern &amp; empathy for others</a:t>
            </a:r>
          </a:p>
          <a:p>
            <a:pPr lvl="1">
              <a:buFont typeface="Courier New"/>
              <a:buChar char="o"/>
            </a:pPr>
            <a:r>
              <a:rPr lang="en-US" sz="2600" dirty="0"/>
              <a:t> Share information</a:t>
            </a:r>
          </a:p>
          <a:p>
            <a:pPr lvl="1">
              <a:buFont typeface="Courier New"/>
              <a:buChar char="o"/>
            </a:pPr>
            <a:r>
              <a:rPr lang="en-US" sz="2600" dirty="0"/>
              <a:t> Decision making </a:t>
            </a:r>
          </a:p>
          <a:p>
            <a:pPr lvl="1">
              <a:buFont typeface="Courier New"/>
              <a:buChar char="o"/>
            </a:pPr>
            <a:r>
              <a:rPr lang="en-US" sz="2600" dirty="0"/>
              <a:t> Authority</a:t>
            </a:r>
          </a:p>
          <a:p>
            <a:pPr lvl="1">
              <a:buFont typeface="Courier New"/>
              <a:buChar char="o"/>
            </a:pPr>
            <a:r>
              <a:rPr lang="en-US" sz="2600" dirty="0"/>
              <a:t> Rewards</a:t>
            </a:r>
          </a:p>
          <a:p>
            <a:pPr lvl="1">
              <a:buFont typeface="Courier New"/>
              <a:buChar char="o"/>
            </a:pPr>
            <a:r>
              <a:rPr lang="en-US" sz="2600" dirty="0"/>
              <a:t> Trust</a:t>
            </a:r>
          </a:p>
          <a:p>
            <a:pPr lvl="1">
              <a:buFont typeface="Courier New"/>
              <a:buChar char="o"/>
            </a:pPr>
            <a:r>
              <a:rPr lang="en-US" sz="2600" dirty="0"/>
              <a:t> Vision</a:t>
            </a:r>
          </a:p>
        </p:txBody>
      </p:sp>
    </p:spTree>
    <p:extLst>
      <p:ext uri="{BB962C8B-B14F-4D97-AF65-F5344CB8AC3E}">
        <p14:creationId xmlns:p14="http://schemas.microsoft.com/office/powerpoint/2010/main" val="289594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 Vs. Leader</a:t>
            </a:r>
          </a:p>
        </p:txBody>
      </p:sp>
      <p:pic>
        <p:nvPicPr>
          <p:cNvPr id="4" name="Content Placeholder 3" descr="boss vs leader.jpg"/>
          <p:cNvPicPr>
            <a:picLocks noGrp="1" noChangeAspect="1"/>
          </p:cNvPicPr>
          <p:nvPr>
            <p:ph idx="1"/>
          </p:nvPr>
        </p:nvPicPr>
        <p:blipFill>
          <a:blip r:embed="rId3">
            <a:extLst>
              <a:ext uri="{28A0092B-C50C-407E-A947-70E740481C1C}">
                <a14:useLocalDpi xmlns:a14="http://schemas.microsoft.com/office/drawing/2010/main" val="0"/>
              </a:ext>
            </a:extLst>
          </a:blip>
          <a:srcRect l="-34375" r="-34375"/>
          <a:stretch>
            <a:fillRect/>
          </a:stretch>
        </p:blipFill>
        <p:spPr>
          <a:xfrm>
            <a:off x="247543" y="1600199"/>
            <a:ext cx="8872540" cy="5257801"/>
          </a:xfrm>
        </p:spPr>
      </p:pic>
    </p:spTree>
    <p:extLst>
      <p:ext uri="{BB962C8B-B14F-4D97-AF65-F5344CB8AC3E}">
        <p14:creationId xmlns:p14="http://schemas.microsoft.com/office/powerpoint/2010/main" val="1802185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800" y="939800"/>
            <a:ext cx="8686800" cy="2692400"/>
          </a:xfrm>
        </p:spPr>
        <p:txBody>
          <a:bodyPr>
            <a:noAutofit/>
          </a:bodyPr>
          <a:lstStyle/>
          <a:p>
            <a:pPr marL="0" indent="0" algn="ctr">
              <a:buNone/>
            </a:pPr>
            <a:r>
              <a:rPr lang="en-US" sz="6000" b="1" dirty="0">
                <a:solidFill>
                  <a:srgbClr val="FF0000"/>
                </a:solidFill>
                <a:latin typeface="American Typewriter"/>
                <a:cs typeface="American Typewriter"/>
              </a:rPr>
              <a:t>How many types of leaders exist?</a:t>
            </a:r>
          </a:p>
        </p:txBody>
      </p:sp>
      <p:pic>
        <p:nvPicPr>
          <p:cNvPr id="2" name="Picture 1"/>
          <p:cNvPicPr>
            <a:picLocks noChangeAspect="1"/>
          </p:cNvPicPr>
          <p:nvPr/>
        </p:nvPicPr>
        <p:blipFill>
          <a:blip r:embed="rId2"/>
          <a:stretch>
            <a:fillRect/>
          </a:stretch>
        </p:blipFill>
        <p:spPr>
          <a:xfrm>
            <a:off x="1447800" y="3045027"/>
            <a:ext cx="6527800" cy="3667794"/>
          </a:xfrm>
          <a:prstGeom prst="rect">
            <a:avLst/>
          </a:prstGeom>
        </p:spPr>
      </p:pic>
    </p:spTree>
    <p:extLst>
      <p:ext uri="{BB962C8B-B14F-4D97-AF65-F5344CB8AC3E}">
        <p14:creationId xmlns:p14="http://schemas.microsoft.com/office/powerpoint/2010/main" val="332255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1400" y="2489200"/>
            <a:ext cx="2794000" cy="2082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a:t>Formal</a:t>
            </a:r>
          </a:p>
        </p:txBody>
      </p:sp>
      <p:sp>
        <p:nvSpPr>
          <p:cNvPr id="5" name="Rectangle 4"/>
          <p:cNvSpPr/>
          <p:nvPr/>
        </p:nvSpPr>
        <p:spPr>
          <a:xfrm>
            <a:off x="5181600" y="2489200"/>
            <a:ext cx="2794000" cy="208280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a:t>Informal</a:t>
            </a:r>
          </a:p>
        </p:txBody>
      </p:sp>
    </p:spTree>
    <p:extLst>
      <p:ext uri="{BB962C8B-B14F-4D97-AF65-F5344CB8AC3E}">
        <p14:creationId xmlns:p14="http://schemas.microsoft.com/office/powerpoint/2010/main" val="47687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13720</TotalTime>
  <Words>3713</Words>
  <Application>Microsoft Office PowerPoint</Application>
  <PresentationFormat>On-screen Show (4:3)</PresentationFormat>
  <Paragraphs>341</Paragraphs>
  <Slides>48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American Typewriter</vt:lpstr>
      <vt:lpstr>Arial</vt:lpstr>
      <vt:lpstr>Calibri</vt:lpstr>
      <vt:lpstr>Courier New</vt:lpstr>
      <vt:lpstr>Wingdings</vt:lpstr>
      <vt:lpstr>Clarity</vt:lpstr>
      <vt:lpstr>Leadership</vt:lpstr>
      <vt:lpstr>Characteristics of Leaders</vt:lpstr>
      <vt:lpstr>PowerPoint Presentation</vt:lpstr>
      <vt:lpstr>Manager Vs. Leader</vt:lpstr>
      <vt:lpstr>Manager Vs. Leader</vt:lpstr>
      <vt:lpstr>Manager Vs. Leader</vt:lpstr>
      <vt:lpstr>Manager Vs. Leader</vt:lpstr>
      <vt:lpstr>PowerPoint Presentation</vt:lpstr>
      <vt:lpstr>PowerPoint Presentation</vt:lpstr>
      <vt:lpstr>Formal &amp; Informal Leaders </vt:lpstr>
      <vt:lpstr>PowerPoint Presentation</vt:lpstr>
      <vt:lpstr>PowerPoint Presentation</vt:lpstr>
      <vt:lpstr>Characteristics of Effective Leaders</vt:lpstr>
      <vt:lpstr>Characteristics of Effective Leaders</vt:lpstr>
      <vt:lpstr>Characteristics of Effective Leaders</vt:lpstr>
      <vt:lpstr>Characteristics of Effective Leaders</vt:lpstr>
      <vt:lpstr>Characteristics of Effective Leaders</vt:lpstr>
      <vt:lpstr>Characteristics of Effective Leaders</vt:lpstr>
      <vt:lpstr>Characteristic of Effective Leaders</vt:lpstr>
      <vt:lpstr>Other Characteristics of Leaders </vt:lpstr>
      <vt:lpstr>Other Characteristics of Leaders </vt:lpstr>
      <vt:lpstr>Characteristics of Effective Leaders</vt:lpstr>
      <vt:lpstr>Leadership Styles</vt:lpstr>
      <vt:lpstr>Leadership Styles</vt:lpstr>
      <vt:lpstr>Leadership Styles</vt:lpstr>
      <vt:lpstr>Leadership Styles</vt:lpstr>
      <vt:lpstr>Autocratic Leadership</vt:lpstr>
      <vt:lpstr>Autocratic Leadership</vt:lpstr>
      <vt:lpstr>Autocratic Leadership</vt:lpstr>
      <vt:lpstr>Autocratic Leadership</vt:lpstr>
      <vt:lpstr>Autocratic Leadership</vt:lpstr>
      <vt:lpstr>Autocratic Leadership</vt:lpstr>
      <vt:lpstr>Participative Leadership</vt:lpstr>
      <vt:lpstr>Participative Leadership</vt:lpstr>
      <vt:lpstr>Participative Leadership</vt:lpstr>
      <vt:lpstr>Participative Leadership</vt:lpstr>
      <vt:lpstr>Democratic Leadership</vt:lpstr>
      <vt:lpstr>Democratic Leadership</vt:lpstr>
      <vt:lpstr>Democratic Leadership</vt:lpstr>
      <vt:lpstr>Consensus Management</vt:lpstr>
      <vt:lpstr>Consensus Management</vt:lpstr>
      <vt:lpstr>Transformational and Transforming Leadership</vt:lpstr>
      <vt:lpstr>Self-Managed Teams</vt:lpstr>
      <vt:lpstr>PowerPoint Presentation</vt:lpstr>
      <vt:lpstr>Self-Managed Teams</vt:lpstr>
      <vt:lpstr>Self-Managed Teams</vt:lpstr>
      <vt:lpstr>Self-Managed Teams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Apple</dc:creator>
  <cp:lastModifiedBy>Cosette Fakih</cp:lastModifiedBy>
  <cp:revision>117</cp:revision>
  <dcterms:created xsi:type="dcterms:W3CDTF">2013-01-20T14:28:31Z</dcterms:created>
  <dcterms:modified xsi:type="dcterms:W3CDTF">2017-02-16T07:09:05Z</dcterms:modified>
</cp:coreProperties>
</file>